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2"/>
  </p:notesMasterIdLst>
  <p:sldIdLst>
    <p:sldId id="443" r:id="rId2"/>
    <p:sldId id="532" r:id="rId3"/>
    <p:sldId id="501" r:id="rId4"/>
    <p:sldId id="497" r:id="rId5"/>
    <p:sldId id="531" r:id="rId6"/>
    <p:sldId id="562" r:id="rId7"/>
    <p:sldId id="566" r:id="rId8"/>
    <p:sldId id="549" r:id="rId9"/>
    <p:sldId id="581" r:id="rId10"/>
    <p:sldId id="561" r:id="rId11"/>
    <p:sldId id="540" r:id="rId12"/>
    <p:sldId id="565" r:id="rId13"/>
    <p:sldId id="563" r:id="rId14"/>
    <p:sldId id="576" r:id="rId15"/>
    <p:sldId id="552" r:id="rId16"/>
    <p:sldId id="567" r:id="rId17"/>
    <p:sldId id="553" r:id="rId18"/>
    <p:sldId id="583" r:id="rId19"/>
    <p:sldId id="537" r:id="rId20"/>
    <p:sldId id="550" r:id="rId21"/>
    <p:sldId id="551" r:id="rId22"/>
    <p:sldId id="569" r:id="rId23"/>
    <p:sldId id="570" r:id="rId24"/>
    <p:sldId id="571" r:id="rId25"/>
    <p:sldId id="577" r:id="rId26"/>
    <p:sldId id="573" r:id="rId27"/>
    <p:sldId id="578" r:id="rId28"/>
    <p:sldId id="579" r:id="rId29"/>
    <p:sldId id="580" r:id="rId30"/>
    <p:sldId id="58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nard Gant" initials="VG" lastIdx="1" clrIdx="0">
    <p:extLst>
      <p:ext uri="{19B8F6BF-5375-455C-9EA6-DF929625EA0E}">
        <p15:presenceInfo xmlns:p15="http://schemas.microsoft.com/office/powerpoint/2012/main" userId="d563acc337e033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CC0000"/>
    <a:srgbClr val="FFCC00"/>
    <a:srgbClr val="FFCC66"/>
    <a:srgbClr val="327A28"/>
    <a:srgbClr val="1B38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46" autoAdjust="0"/>
  </p:normalViewPr>
  <p:slideViewPr>
    <p:cSldViewPr snapToGrid="0">
      <p:cViewPr varScale="1">
        <p:scale>
          <a:sx n="88" d="100"/>
          <a:sy n="88" d="100"/>
        </p:scale>
        <p:origin x="51" y="4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D8030-A844-4464-889D-8F1C4ABB625A}" type="datetimeFigureOut">
              <a:rPr lang="en-US" smtClean="0"/>
              <a:t>5/25/2021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1EF1F3-9EE8-4FF7-9910-A9A76C5C5241}" type="slidenum">
              <a:rPr lang="en-US" smtClean="0"/>
              <a:t>‹#›</a:t>
            </a:fld>
            <a:endParaRPr lang="en-US"/>
          </a:p>
        </p:txBody>
      </p:sp>
    </p:spTree>
    <p:extLst>
      <p:ext uri="{BB962C8B-B14F-4D97-AF65-F5344CB8AC3E}">
        <p14:creationId xmlns:p14="http://schemas.microsoft.com/office/powerpoint/2010/main" val="3786224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only manifestation of the kingdom of God on earth (in your school/classroom) is by the people of God</a:t>
            </a:r>
          </a:p>
        </p:txBody>
      </p:sp>
      <p:sp>
        <p:nvSpPr>
          <p:cNvPr id="4" name="Slide Number Placeholder 3"/>
          <p:cNvSpPr>
            <a:spLocks noGrp="1"/>
          </p:cNvSpPr>
          <p:nvPr>
            <p:ph type="sldNum" sz="quarter" idx="5"/>
          </p:nvPr>
        </p:nvSpPr>
        <p:spPr/>
        <p:txBody>
          <a:bodyPr/>
          <a:lstStyle/>
          <a:p>
            <a:fld id="{FC1EF1F3-9EE8-4FF7-9910-A9A76C5C5241}" type="slidenum">
              <a:rPr lang="en-US" smtClean="0"/>
              <a:t>7</a:t>
            </a:fld>
            <a:endParaRPr lang="en-US"/>
          </a:p>
        </p:txBody>
      </p:sp>
    </p:spTree>
    <p:extLst>
      <p:ext uri="{BB962C8B-B14F-4D97-AF65-F5344CB8AC3E}">
        <p14:creationId xmlns:p14="http://schemas.microsoft.com/office/powerpoint/2010/main" val="436692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1EF1F3-9EE8-4FF7-9910-A9A76C5C5241}" type="slidenum">
              <a:rPr lang="en-US" smtClean="0"/>
              <a:t>8</a:t>
            </a:fld>
            <a:endParaRPr lang="en-US"/>
          </a:p>
        </p:txBody>
      </p:sp>
    </p:spTree>
    <p:extLst>
      <p:ext uri="{BB962C8B-B14F-4D97-AF65-F5344CB8AC3E}">
        <p14:creationId xmlns:p14="http://schemas.microsoft.com/office/powerpoint/2010/main" val="31520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Kingdom power is NOT</a:t>
            </a:r>
          </a:p>
        </p:txBody>
      </p:sp>
      <p:sp>
        <p:nvSpPr>
          <p:cNvPr id="4" name="Slide Number Placeholder 3"/>
          <p:cNvSpPr>
            <a:spLocks noGrp="1"/>
          </p:cNvSpPr>
          <p:nvPr>
            <p:ph type="sldNum" sz="quarter" idx="5"/>
          </p:nvPr>
        </p:nvSpPr>
        <p:spPr/>
        <p:txBody>
          <a:bodyPr/>
          <a:lstStyle/>
          <a:p>
            <a:fld id="{FC1EF1F3-9EE8-4FF7-9910-A9A76C5C5241}" type="slidenum">
              <a:rPr lang="en-US" smtClean="0"/>
              <a:t>10</a:t>
            </a:fld>
            <a:endParaRPr lang="en-US"/>
          </a:p>
        </p:txBody>
      </p:sp>
    </p:spTree>
    <p:extLst>
      <p:ext uri="{BB962C8B-B14F-4D97-AF65-F5344CB8AC3E}">
        <p14:creationId xmlns:p14="http://schemas.microsoft.com/office/powerpoint/2010/main" val="3190358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Kingdom Power is NOT</a:t>
            </a:r>
          </a:p>
        </p:txBody>
      </p:sp>
      <p:sp>
        <p:nvSpPr>
          <p:cNvPr id="4" name="Slide Number Placeholder 3"/>
          <p:cNvSpPr>
            <a:spLocks noGrp="1"/>
          </p:cNvSpPr>
          <p:nvPr>
            <p:ph type="sldNum" sz="quarter" idx="5"/>
          </p:nvPr>
        </p:nvSpPr>
        <p:spPr/>
        <p:txBody>
          <a:bodyPr/>
          <a:lstStyle/>
          <a:p>
            <a:fld id="{FC1EF1F3-9EE8-4FF7-9910-A9A76C5C5241}" type="slidenum">
              <a:rPr lang="en-US" smtClean="0"/>
              <a:t>11</a:t>
            </a:fld>
            <a:endParaRPr lang="en-US"/>
          </a:p>
        </p:txBody>
      </p:sp>
    </p:spTree>
    <p:extLst>
      <p:ext uri="{BB962C8B-B14F-4D97-AF65-F5344CB8AC3E}">
        <p14:creationId xmlns:p14="http://schemas.microsoft.com/office/powerpoint/2010/main" val="2934746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thing; Two parts</a:t>
            </a:r>
          </a:p>
        </p:txBody>
      </p:sp>
      <p:sp>
        <p:nvSpPr>
          <p:cNvPr id="4" name="Slide Number Placeholder 3"/>
          <p:cNvSpPr>
            <a:spLocks noGrp="1"/>
          </p:cNvSpPr>
          <p:nvPr>
            <p:ph type="sldNum" sz="quarter" idx="5"/>
          </p:nvPr>
        </p:nvSpPr>
        <p:spPr/>
        <p:txBody>
          <a:bodyPr/>
          <a:lstStyle/>
          <a:p>
            <a:fld id="{FC1EF1F3-9EE8-4FF7-9910-A9A76C5C5241}" type="slidenum">
              <a:rPr lang="en-US" smtClean="0"/>
              <a:t>13</a:t>
            </a:fld>
            <a:endParaRPr lang="en-US"/>
          </a:p>
        </p:txBody>
      </p:sp>
    </p:spTree>
    <p:extLst>
      <p:ext uri="{BB962C8B-B14F-4D97-AF65-F5344CB8AC3E}">
        <p14:creationId xmlns:p14="http://schemas.microsoft.com/office/powerpoint/2010/main" val="1350582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not me loving my students with my love</a:t>
            </a:r>
          </a:p>
        </p:txBody>
      </p:sp>
      <p:sp>
        <p:nvSpPr>
          <p:cNvPr id="4" name="Slide Number Placeholder 3"/>
          <p:cNvSpPr>
            <a:spLocks noGrp="1"/>
          </p:cNvSpPr>
          <p:nvPr>
            <p:ph type="sldNum" sz="quarter" idx="5"/>
          </p:nvPr>
        </p:nvSpPr>
        <p:spPr/>
        <p:txBody>
          <a:bodyPr/>
          <a:lstStyle/>
          <a:p>
            <a:fld id="{FC1EF1F3-9EE8-4FF7-9910-A9A76C5C5241}" type="slidenum">
              <a:rPr lang="en-US" smtClean="0"/>
              <a:t>15</a:t>
            </a:fld>
            <a:endParaRPr lang="en-US"/>
          </a:p>
        </p:txBody>
      </p:sp>
    </p:spTree>
    <p:extLst>
      <p:ext uri="{BB962C8B-B14F-4D97-AF65-F5344CB8AC3E}">
        <p14:creationId xmlns:p14="http://schemas.microsoft.com/office/powerpoint/2010/main" val="3420070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not the sentimental love of the teacher; it is the supernatural love of God</a:t>
            </a:r>
          </a:p>
        </p:txBody>
      </p:sp>
      <p:sp>
        <p:nvSpPr>
          <p:cNvPr id="4" name="Slide Number Placeholder 3"/>
          <p:cNvSpPr>
            <a:spLocks noGrp="1"/>
          </p:cNvSpPr>
          <p:nvPr>
            <p:ph type="sldNum" sz="quarter" idx="5"/>
          </p:nvPr>
        </p:nvSpPr>
        <p:spPr/>
        <p:txBody>
          <a:bodyPr/>
          <a:lstStyle/>
          <a:p>
            <a:fld id="{FC1EF1F3-9EE8-4FF7-9910-A9A76C5C5241}" type="slidenum">
              <a:rPr lang="en-US" smtClean="0"/>
              <a:t>17</a:t>
            </a:fld>
            <a:endParaRPr lang="en-US"/>
          </a:p>
        </p:txBody>
      </p:sp>
    </p:spTree>
    <p:extLst>
      <p:ext uri="{BB962C8B-B14F-4D97-AF65-F5344CB8AC3E}">
        <p14:creationId xmlns:p14="http://schemas.microsoft.com/office/powerpoint/2010/main" val="169980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Power of the Kingdom operates on proximity. It is the concept of incarnation. The epicenter of an earthquake is the strongest point and where there is the greatest impact</a:t>
            </a:r>
          </a:p>
        </p:txBody>
      </p:sp>
      <p:sp>
        <p:nvSpPr>
          <p:cNvPr id="4" name="Slide Number Placeholder 3"/>
          <p:cNvSpPr>
            <a:spLocks noGrp="1"/>
          </p:cNvSpPr>
          <p:nvPr>
            <p:ph type="sldNum" sz="quarter" idx="5"/>
          </p:nvPr>
        </p:nvSpPr>
        <p:spPr/>
        <p:txBody>
          <a:bodyPr/>
          <a:lstStyle/>
          <a:p>
            <a:fld id="{FC1EF1F3-9EE8-4FF7-9910-A9A76C5C5241}" type="slidenum">
              <a:rPr lang="en-US" smtClean="0"/>
              <a:t>20</a:t>
            </a:fld>
            <a:endParaRPr lang="en-US"/>
          </a:p>
        </p:txBody>
      </p:sp>
    </p:spTree>
    <p:extLst>
      <p:ext uri="{BB962C8B-B14F-4D97-AF65-F5344CB8AC3E}">
        <p14:creationId xmlns:p14="http://schemas.microsoft.com/office/powerpoint/2010/main" val="1411932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Robin Hom</a:t>
            </a:r>
          </a:p>
        </p:txBody>
      </p:sp>
      <p:sp>
        <p:nvSpPr>
          <p:cNvPr id="4" name="Slide Number Placeholder 3"/>
          <p:cNvSpPr>
            <a:spLocks noGrp="1"/>
          </p:cNvSpPr>
          <p:nvPr>
            <p:ph type="sldNum" sz="quarter" idx="5"/>
          </p:nvPr>
        </p:nvSpPr>
        <p:spPr/>
        <p:txBody>
          <a:bodyPr/>
          <a:lstStyle/>
          <a:p>
            <a:fld id="{FC1EF1F3-9EE8-4FF7-9910-A9A76C5C5241}" type="slidenum">
              <a:rPr lang="en-US" smtClean="0"/>
              <a:t>22</a:t>
            </a:fld>
            <a:endParaRPr lang="en-US"/>
          </a:p>
        </p:txBody>
      </p:sp>
    </p:spTree>
    <p:extLst>
      <p:ext uri="{BB962C8B-B14F-4D97-AF65-F5344CB8AC3E}">
        <p14:creationId xmlns:p14="http://schemas.microsoft.com/office/powerpoint/2010/main" val="814354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Prayer for my classmates to become Christians</a:t>
            </a:r>
          </a:p>
        </p:txBody>
      </p:sp>
      <p:sp>
        <p:nvSpPr>
          <p:cNvPr id="4" name="Slide Number Placeholder 3"/>
          <p:cNvSpPr>
            <a:spLocks noGrp="1"/>
          </p:cNvSpPr>
          <p:nvPr>
            <p:ph type="sldNum" sz="quarter" idx="5"/>
          </p:nvPr>
        </p:nvSpPr>
        <p:spPr/>
        <p:txBody>
          <a:bodyPr/>
          <a:lstStyle/>
          <a:p>
            <a:fld id="{FC1EF1F3-9EE8-4FF7-9910-A9A76C5C5241}" type="slidenum">
              <a:rPr lang="en-US" smtClean="0"/>
              <a:t>24</a:t>
            </a:fld>
            <a:endParaRPr lang="en-US"/>
          </a:p>
        </p:txBody>
      </p:sp>
    </p:spTree>
    <p:extLst>
      <p:ext uri="{BB962C8B-B14F-4D97-AF65-F5344CB8AC3E}">
        <p14:creationId xmlns:p14="http://schemas.microsoft.com/office/powerpoint/2010/main" val="4274365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54F2E7-5F68-4ED9-862F-82F2194747E3}" type="datetime1">
              <a:rPr lang="en-US" smtClean="0"/>
              <a:t>5/25/2021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92617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8324C-4EF1-46CC-8A02-7461BF099FA0}" type="datetime1">
              <a:rPr lang="en-US" smtClean="0"/>
              <a:t>5/25/2021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4260617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BDB9EB-712F-4BBC-899E-3A099EFA4AC6}" type="datetime1">
              <a:rPr lang="en-US" smtClean="0"/>
              <a:t>5/25/2021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179630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444A7E-9A30-4407-A00D-C9DCC09549F2}" type="datetime1">
              <a:rPr lang="en-US" smtClean="0"/>
              <a:t>5/25/2021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43659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491FDB-6486-459D-94B5-67534F039772}" type="datetime1">
              <a:rPr lang="en-US" smtClean="0"/>
              <a:t>5/25/2021</a:t>
            </a:fld>
            <a:endParaRPr lang="en-US"/>
          </a:p>
        </p:txBody>
      </p:sp>
      <p:sp>
        <p:nvSpPr>
          <p:cNvPr id="8" name="Footer Placeholder 7"/>
          <p:cNvSpPr>
            <a:spLocks noGrp="1"/>
          </p:cNvSpPr>
          <p:nvPr>
            <p:ph type="ftr" sz="quarter" idx="11"/>
          </p:nvPr>
        </p:nvSpPr>
        <p:spPr/>
        <p:txBody>
          <a:bodyPr/>
          <a:lstStyle/>
          <a:p>
            <a:r>
              <a:rPr lang="en-US"/>
              <a:t>Vernard T. Gant</a:t>
            </a:r>
          </a:p>
        </p:txBody>
      </p:sp>
      <p:sp>
        <p:nvSpPr>
          <p:cNvPr id="9" name="Slide Number Placeholder 8"/>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715749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5C40B9-B849-4A59-B45D-FDB8ECC9C9DD}" type="datetime1">
              <a:rPr lang="en-US" smtClean="0"/>
              <a:t>5/25/2021</a:t>
            </a:fld>
            <a:endParaRPr lang="en-US"/>
          </a:p>
        </p:txBody>
      </p:sp>
      <p:sp>
        <p:nvSpPr>
          <p:cNvPr id="4" name="Footer Placeholder 3"/>
          <p:cNvSpPr>
            <a:spLocks noGrp="1"/>
          </p:cNvSpPr>
          <p:nvPr>
            <p:ph type="ftr" sz="quarter" idx="11"/>
          </p:nvPr>
        </p:nvSpPr>
        <p:spPr/>
        <p:txBody>
          <a:bodyPr/>
          <a:lstStyle/>
          <a:p>
            <a:r>
              <a:rPr lang="en-US"/>
              <a:t>Vernard T. Gant</a:t>
            </a:r>
          </a:p>
        </p:txBody>
      </p:sp>
      <p:sp>
        <p:nvSpPr>
          <p:cNvPr id="5" name="Slide Number Placeholder 4"/>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988076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64F0E-A1EE-449A-AF50-9EC20756F7D7}" type="datetime1">
              <a:rPr lang="en-US" smtClean="0"/>
              <a:t>5/25/2021</a:t>
            </a:fld>
            <a:endParaRPr lang="en-US"/>
          </a:p>
        </p:txBody>
      </p:sp>
      <p:sp>
        <p:nvSpPr>
          <p:cNvPr id="3" name="Footer Placeholder 2"/>
          <p:cNvSpPr>
            <a:spLocks noGrp="1"/>
          </p:cNvSpPr>
          <p:nvPr>
            <p:ph type="ftr" sz="quarter" idx="11"/>
          </p:nvPr>
        </p:nvSpPr>
        <p:spPr/>
        <p:txBody>
          <a:bodyPr/>
          <a:lstStyle/>
          <a:p>
            <a:r>
              <a:rPr lang="en-US"/>
              <a:t>Vernard T. Gant</a:t>
            </a:r>
          </a:p>
        </p:txBody>
      </p:sp>
      <p:sp>
        <p:nvSpPr>
          <p:cNvPr id="4" name="Slide Number Placeholder 3"/>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26924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1140F6-52A7-49EA-8B77-B97CA1004CF7}" type="datetime1">
              <a:rPr lang="en-US" smtClean="0"/>
              <a:t>5/25/2021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293282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438E17-5B9C-4B97-8981-C8CD69970FC2}" type="datetime1">
              <a:rPr lang="en-US" smtClean="0"/>
              <a:t>5/25/2021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750356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5/25/2021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956570764"/>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5/25/2021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1312470963"/>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5/25/2021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67677496"/>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7AEA3C-F0DD-4553-99BC-4D9501F52937}" type="datetime1">
              <a:rPr lang="en-US" smtClean="0"/>
              <a:t>5/25/2021</a:t>
            </a:fld>
            <a:endParaRPr lang="en-US"/>
          </a:p>
        </p:txBody>
      </p:sp>
      <p:sp>
        <p:nvSpPr>
          <p:cNvPr id="6" name="Footer Placeholder 5"/>
          <p:cNvSpPr>
            <a:spLocks noGrp="1"/>
          </p:cNvSpPr>
          <p:nvPr>
            <p:ph type="ftr" sz="quarter" idx="11"/>
          </p:nvPr>
        </p:nvSpPr>
        <p:spPr/>
        <p:txBody>
          <a:bodyPr/>
          <a:lstStyle/>
          <a:p>
            <a:r>
              <a:rPr lang="en-US"/>
              <a:t>Vernard T. Gant</a:t>
            </a:r>
          </a:p>
        </p:txBody>
      </p:sp>
      <p:sp>
        <p:nvSpPr>
          <p:cNvPr id="7" name="Slide Number Placeholder 6"/>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679256092"/>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07AEA3C-F0DD-4553-99BC-4D9501F52937}" type="datetime1">
              <a:rPr lang="en-US" smtClean="0"/>
              <a:t>5/25/2021</a:t>
            </a:fld>
            <a:endParaRPr lang="en-US"/>
          </a:p>
        </p:txBody>
      </p:sp>
      <p:sp>
        <p:nvSpPr>
          <p:cNvPr id="4" name="Footer Placeholder 3"/>
          <p:cNvSpPr>
            <a:spLocks noGrp="1"/>
          </p:cNvSpPr>
          <p:nvPr>
            <p:ph type="ftr" sz="quarter" idx="11"/>
          </p:nvPr>
        </p:nvSpPr>
        <p:spPr/>
        <p:txBody>
          <a:bodyPr/>
          <a:lstStyle/>
          <a:p>
            <a:r>
              <a:rPr lang="en-US"/>
              <a:t>Vernard T. Gant</a:t>
            </a:r>
          </a:p>
        </p:txBody>
      </p:sp>
      <p:sp>
        <p:nvSpPr>
          <p:cNvPr id="5" name="Slide Number Placeholder 4"/>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473524163"/>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07AEA3C-F0DD-4553-99BC-4D9501F52937}" type="datetime1">
              <a:rPr lang="en-US" smtClean="0"/>
              <a:t>5/25/2021</a:t>
            </a:fld>
            <a:endParaRPr lang="en-US"/>
          </a:p>
        </p:txBody>
      </p:sp>
      <p:sp>
        <p:nvSpPr>
          <p:cNvPr id="4" name="Footer Placeholder 3"/>
          <p:cNvSpPr>
            <a:spLocks noGrp="1"/>
          </p:cNvSpPr>
          <p:nvPr>
            <p:ph type="ftr" sz="quarter" idx="11"/>
          </p:nvPr>
        </p:nvSpPr>
        <p:spPr/>
        <p:txBody>
          <a:bodyPr/>
          <a:lstStyle/>
          <a:p>
            <a:r>
              <a:rPr lang="en-US"/>
              <a:t>Vernard T. Gant</a:t>
            </a:r>
          </a:p>
        </p:txBody>
      </p:sp>
      <p:sp>
        <p:nvSpPr>
          <p:cNvPr id="5" name="Slide Number Placeholder 4"/>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20512410"/>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C5216D-7CBD-4B43-B3D0-57B1BDA5C64A}" type="datetime1">
              <a:rPr lang="en-US" smtClean="0"/>
              <a:t>5/25/2021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3395147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9002E7-3BA8-43D9-821B-EEED3751101B}" type="datetime1">
              <a:rPr lang="en-US" smtClean="0"/>
              <a:t>5/25/2021</a:t>
            </a:fld>
            <a:endParaRPr lang="en-US"/>
          </a:p>
        </p:txBody>
      </p:sp>
      <p:sp>
        <p:nvSpPr>
          <p:cNvPr id="5" name="Footer Placeholder 4"/>
          <p:cNvSpPr>
            <a:spLocks noGrp="1"/>
          </p:cNvSpPr>
          <p:nvPr>
            <p:ph type="ftr" sz="quarter" idx="11"/>
          </p:nvPr>
        </p:nvSpPr>
        <p:spPr/>
        <p:txBody>
          <a:bodyPr/>
          <a:lstStyle/>
          <a:p>
            <a:r>
              <a:rPr lang="en-US"/>
              <a:t>Vernard T. Gant</a:t>
            </a:r>
          </a:p>
        </p:txBody>
      </p:sp>
      <p:sp>
        <p:nvSpPr>
          <p:cNvPr id="6" name="Slide Number Placeholder 5"/>
          <p:cNvSpPr>
            <a:spLocks noGrp="1"/>
          </p:cNvSpPr>
          <p:nvPr>
            <p:ph type="sldNum" sz="quarter" idx="12"/>
          </p:nvPr>
        </p:nvSpPr>
        <p:spPr/>
        <p:txBody>
          <a:bodyPr/>
          <a:lstStyle/>
          <a:p>
            <a:fld id="{D0019C63-F12F-4EE6-B192-EBFCC2828388}" type="slidenum">
              <a:rPr lang="en-US" smtClean="0"/>
              <a:t>‹#›</a:t>
            </a:fld>
            <a:endParaRPr lang="en-US"/>
          </a:p>
        </p:txBody>
      </p:sp>
    </p:spTree>
    <p:extLst>
      <p:ext uri="{BB962C8B-B14F-4D97-AF65-F5344CB8AC3E}">
        <p14:creationId xmlns:p14="http://schemas.microsoft.com/office/powerpoint/2010/main" val="694102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07AEA3C-F0DD-4553-99BC-4D9501F52937}" type="datetime1">
              <a:rPr lang="en-US" smtClean="0"/>
              <a:t>5/25/2021</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Vernard T. Gant</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0019C63-F12F-4EE6-B192-EBFCC2828388}" type="slidenum">
              <a:rPr lang="en-US" smtClean="0"/>
              <a:t>‹#›</a:t>
            </a:fld>
            <a:endParaRPr lang="en-US"/>
          </a:p>
        </p:txBody>
      </p:sp>
    </p:spTree>
    <p:extLst>
      <p:ext uri="{BB962C8B-B14F-4D97-AF65-F5344CB8AC3E}">
        <p14:creationId xmlns:p14="http://schemas.microsoft.com/office/powerpoint/2010/main" val="403802867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hf sldNum="0"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yvonnechase.com/blacklove-is-all-i-kno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A04C0-90B0-43E7-8216-AFBED3FD75E3}"/>
              </a:ext>
            </a:extLst>
          </p:cNvPr>
          <p:cNvSpPr>
            <a:spLocks noGrp="1"/>
          </p:cNvSpPr>
          <p:nvPr>
            <p:ph type="ctrTitle"/>
          </p:nvPr>
        </p:nvSpPr>
        <p:spPr>
          <a:xfrm>
            <a:off x="0" y="1113037"/>
            <a:ext cx="12131040" cy="3275274"/>
          </a:xfrm>
        </p:spPr>
        <p:txBody>
          <a:bodyPr>
            <a:noAutofit/>
          </a:bodyPr>
          <a:lstStyle/>
          <a:p>
            <a:r>
              <a:rPr lang="en-US" sz="6000" dirty="0">
                <a:solidFill>
                  <a:srgbClr val="00B0F0"/>
                </a:solidFill>
                <a:latin typeface="Times New Roman" panose="02020603050405020304" pitchFamily="18" charset="0"/>
                <a:cs typeface="Times New Roman" panose="02020603050405020304" pitchFamily="18" charset="0"/>
              </a:rPr>
              <a:t>Kingdom-class educators engaged in </a:t>
            </a:r>
            <a:br>
              <a:rPr lang="en-US" sz="6000" dirty="0">
                <a:solidFill>
                  <a:srgbClr val="00B0F0"/>
                </a:solidFill>
                <a:latin typeface="Times New Roman" panose="02020603050405020304" pitchFamily="18" charset="0"/>
                <a:cs typeface="Times New Roman" panose="02020603050405020304" pitchFamily="18" charset="0"/>
              </a:rPr>
            </a:br>
            <a:r>
              <a:rPr lang="en-US" sz="6000" dirty="0">
                <a:solidFill>
                  <a:srgbClr val="00B0F0"/>
                </a:solidFill>
                <a:latin typeface="Times New Roman" panose="02020603050405020304" pitchFamily="18" charset="0"/>
                <a:cs typeface="Times New Roman" panose="02020603050405020304" pitchFamily="18" charset="0"/>
              </a:rPr>
              <a:t>power educating</a:t>
            </a:r>
          </a:p>
        </p:txBody>
      </p:sp>
      <p:sp>
        <p:nvSpPr>
          <p:cNvPr id="4" name="Footer Placeholder 3">
            <a:extLst>
              <a:ext uri="{FF2B5EF4-FFF2-40B4-BE49-F238E27FC236}">
                <a16:creationId xmlns:a16="http://schemas.microsoft.com/office/drawing/2014/main" id="{E99BF68F-590D-4B1D-B756-F18E53E9DA6F}"/>
              </a:ext>
            </a:extLst>
          </p:cNvPr>
          <p:cNvSpPr>
            <a:spLocks noGrp="1"/>
          </p:cNvSpPr>
          <p:nvPr>
            <p:ph type="ftr" sz="quarter" idx="11"/>
          </p:nvPr>
        </p:nvSpPr>
        <p:spPr>
          <a:xfrm>
            <a:off x="5614221" y="6396982"/>
            <a:ext cx="1121859"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5" name="Rectangle 4">
            <a:extLst>
              <a:ext uri="{FF2B5EF4-FFF2-40B4-BE49-F238E27FC236}">
                <a16:creationId xmlns:a16="http://schemas.microsoft.com/office/drawing/2014/main" id="{66E3A91B-5CC5-4C36-B7E1-888963272F19}"/>
              </a:ext>
            </a:extLst>
          </p:cNvPr>
          <p:cNvSpPr/>
          <p:nvPr/>
        </p:nvSpPr>
        <p:spPr>
          <a:xfrm>
            <a:off x="2008823" y="5391020"/>
            <a:ext cx="8332653" cy="707886"/>
          </a:xfrm>
          <a:prstGeom prst="rect">
            <a:avLst/>
          </a:prstGeom>
        </p:spPr>
        <p:txBody>
          <a:bodyPr wrap="square">
            <a:spAutoFit/>
          </a:bodyPr>
          <a:lstStyle/>
          <a:p>
            <a:r>
              <a:rPr lang="en-US" sz="4000" b="1" dirty="0">
                <a:latin typeface="Times New Roman" panose="02020603050405020304" pitchFamily="18" charset="0"/>
                <a:cs typeface="Times New Roman" panose="02020603050405020304" pitchFamily="18" charset="0"/>
              </a:rPr>
              <a:t>Teaching With the Kingdom in Mind</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620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786553" y="643696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91932" y="-241442"/>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7F5DAFA6-2BCB-404D-8D75-7B1232AB30F6}"/>
              </a:ext>
            </a:extLst>
          </p:cNvPr>
          <p:cNvSpPr/>
          <p:nvPr/>
        </p:nvSpPr>
        <p:spPr>
          <a:xfrm>
            <a:off x="424199" y="686793"/>
            <a:ext cx="11091837" cy="5016758"/>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In this manner, therefore, pray:</a:t>
            </a:r>
          </a:p>
          <a:p>
            <a:r>
              <a:rPr lang="en-US" sz="4000" b="1" i="1" dirty="0">
                <a:solidFill>
                  <a:srgbClr val="FAA336"/>
                </a:solidFill>
                <a:latin typeface="Times New Roman" panose="02020603050405020304" pitchFamily="18" charset="0"/>
                <a:cs typeface="Times New Roman" panose="02020603050405020304" pitchFamily="18" charset="0"/>
              </a:rPr>
              <a:t>Our Father in heaven,</a:t>
            </a:r>
          </a:p>
          <a:p>
            <a:r>
              <a:rPr lang="en-US" sz="4000" b="1" i="1" dirty="0">
                <a:solidFill>
                  <a:srgbClr val="FAA336"/>
                </a:solidFill>
                <a:latin typeface="Times New Roman" panose="02020603050405020304" pitchFamily="18" charset="0"/>
                <a:cs typeface="Times New Roman" panose="02020603050405020304" pitchFamily="18" charset="0"/>
              </a:rPr>
              <a:t>Hallowed be Your name.</a:t>
            </a:r>
          </a:p>
          <a:p>
            <a:r>
              <a:rPr lang="en-US" sz="4000" b="1" i="1" dirty="0">
                <a:solidFill>
                  <a:srgbClr val="FAA336"/>
                </a:solidFill>
                <a:latin typeface="Times New Roman" panose="02020603050405020304" pitchFamily="18" charset="0"/>
                <a:cs typeface="Times New Roman" panose="02020603050405020304" pitchFamily="18" charset="0"/>
              </a:rPr>
              <a:t>Your kingdom come.</a:t>
            </a:r>
          </a:p>
          <a:p>
            <a:r>
              <a:rPr lang="en-US" sz="4000" b="1" i="1" dirty="0">
                <a:solidFill>
                  <a:srgbClr val="FAA336"/>
                </a:solidFill>
                <a:latin typeface="Times New Roman" panose="02020603050405020304" pitchFamily="18" charset="0"/>
                <a:cs typeface="Times New Roman" panose="02020603050405020304" pitchFamily="18" charset="0"/>
              </a:rPr>
              <a:t>Your will be done</a:t>
            </a:r>
          </a:p>
          <a:p>
            <a:r>
              <a:rPr lang="en-US" sz="4000" b="1" i="1" dirty="0">
                <a:solidFill>
                  <a:srgbClr val="FAA336"/>
                </a:solidFill>
                <a:latin typeface="Times New Roman" panose="02020603050405020304" pitchFamily="18" charset="0"/>
                <a:cs typeface="Times New Roman" panose="02020603050405020304" pitchFamily="18" charset="0"/>
              </a:rPr>
              <a:t>On earth as it is in heaven. </a:t>
            </a:r>
          </a:p>
          <a:p>
            <a:r>
              <a:rPr lang="en-US" sz="4000" b="1" i="1" dirty="0">
                <a:solidFill>
                  <a:srgbClr val="FAA336"/>
                </a:solidFill>
                <a:latin typeface="Times New Roman" panose="02020603050405020304" pitchFamily="18" charset="0"/>
                <a:cs typeface="Times New Roman" panose="02020603050405020304" pitchFamily="18" charset="0"/>
              </a:rPr>
              <a:t>For Yours is the kingdom and the power and the glory forever. Amen.  </a:t>
            </a:r>
            <a:r>
              <a:rPr lang="en-US" sz="2000" dirty="0">
                <a:latin typeface="Times New Roman" panose="02020603050405020304" pitchFamily="18" charset="0"/>
                <a:cs typeface="Times New Roman" panose="02020603050405020304" pitchFamily="18" charset="0"/>
              </a:rPr>
              <a:t>(Matthew 6:9, 10, 13 NKJV)</a:t>
            </a:r>
          </a:p>
        </p:txBody>
      </p:sp>
      <p:sp>
        <p:nvSpPr>
          <p:cNvPr id="7" name="TextBox 6">
            <a:extLst>
              <a:ext uri="{FF2B5EF4-FFF2-40B4-BE49-F238E27FC236}">
                <a16:creationId xmlns:a16="http://schemas.microsoft.com/office/drawing/2014/main" id="{B749DAF0-1D28-4639-A4B4-82ED5BB782C9}"/>
              </a:ext>
            </a:extLst>
          </p:cNvPr>
          <p:cNvSpPr txBox="1"/>
          <p:nvPr/>
        </p:nvSpPr>
        <p:spPr>
          <a:xfrm>
            <a:off x="7542699" y="4350764"/>
            <a:ext cx="1894298" cy="707886"/>
          </a:xfrm>
          <a:prstGeom prst="rect">
            <a:avLst/>
          </a:prstGeom>
          <a:noFill/>
        </p:spPr>
        <p:txBody>
          <a:bodyPr wrap="square">
            <a:spAutoFit/>
          </a:bodyPr>
          <a:lstStyle/>
          <a:p>
            <a:r>
              <a:rPr kumimoji="0" lang="en-US" sz="4000" b="1" i="1" u="sng"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power</a:t>
            </a:r>
            <a:endParaRPr lang="en-US" u="sng" dirty="0"/>
          </a:p>
        </p:txBody>
      </p:sp>
      <p:sp>
        <p:nvSpPr>
          <p:cNvPr id="9" name="Rectangle 8">
            <a:extLst>
              <a:ext uri="{FF2B5EF4-FFF2-40B4-BE49-F238E27FC236}">
                <a16:creationId xmlns:a16="http://schemas.microsoft.com/office/drawing/2014/main" id="{CD07A2AC-A815-4710-860B-683B29A6FCB6}"/>
              </a:ext>
            </a:extLst>
          </p:cNvPr>
          <p:cNvSpPr/>
          <p:nvPr/>
        </p:nvSpPr>
        <p:spPr>
          <a:xfrm>
            <a:off x="361828" y="5786431"/>
            <a:ext cx="11216577" cy="1015663"/>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For the kingdom of God is not in word but in </a:t>
            </a:r>
            <a:r>
              <a:rPr lang="en-US" sz="4000" b="1" i="1" u="sng" dirty="0">
                <a:latin typeface="Times New Roman" panose="02020603050405020304" pitchFamily="18" charset="0"/>
                <a:cs typeface="Times New Roman" panose="02020603050405020304" pitchFamily="18" charset="0"/>
              </a:rPr>
              <a:t>power</a:t>
            </a:r>
            <a:r>
              <a:rPr lang="en-US" sz="4000" b="1" i="1" dirty="0">
                <a:solidFill>
                  <a:srgbClr val="FAA336"/>
                </a:solidFill>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(1 Corinthians 4:20 NKJV)</a:t>
            </a:r>
          </a:p>
        </p:txBody>
      </p:sp>
    </p:spTree>
    <p:extLst>
      <p:ext uri="{BB962C8B-B14F-4D97-AF65-F5344CB8AC3E}">
        <p14:creationId xmlns:p14="http://schemas.microsoft.com/office/powerpoint/2010/main" val="58822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200" y="-29172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7" name="Rectangle 6">
            <a:extLst>
              <a:ext uri="{FF2B5EF4-FFF2-40B4-BE49-F238E27FC236}">
                <a16:creationId xmlns:a16="http://schemas.microsoft.com/office/drawing/2014/main" id="{00607E4C-2F68-43C5-9A16-934B58C6C871}"/>
              </a:ext>
            </a:extLst>
          </p:cNvPr>
          <p:cNvSpPr/>
          <p:nvPr/>
        </p:nvSpPr>
        <p:spPr>
          <a:xfrm>
            <a:off x="95036" y="1791190"/>
            <a:ext cx="12001928"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I will give you the keys of the kingdom of heaven, and whatever you bind on earth will be bound in heaven, and whatever you loose on earth will be loosed in heaven.” </a:t>
            </a:r>
            <a:r>
              <a:rPr lang="en-US" sz="2000" dirty="0">
                <a:latin typeface="Times New Roman" panose="02020603050405020304" pitchFamily="18" charset="0"/>
                <a:cs typeface="Times New Roman" panose="02020603050405020304" pitchFamily="18" charset="0"/>
              </a:rPr>
              <a:t>(Matthew 16:19 NKJV)</a:t>
            </a:r>
          </a:p>
        </p:txBody>
      </p:sp>
    </p:spTree>
    <p:extLst>
      <p:ext uri="{BB962C8B-B14F-4D97-AF65-F5344CB8AC3E}">
        <p14:creationId xmlns:p14="http://schemas.microsoft.com/office/powerpoint/2010/main" val="2393156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9AE0A6-22F8-498D-B3EC-E18D124929EF}"/>
              </a:ext>
            </a:extLst>
          </p:cNvPr>
          <p:cNvSpPr>
            <a:spLocks noGrp="1"/>
          </p:cNvSpPr>
          <p:nvPr>
            <p:ph type="ftr" sz="quarter" idx="11"/>
          </p:nvPr>
        </p:nvSpPr>
        <p:spPr>
          <a:xfrm>
            <a:off x="10961661" y="6466189"/>
            <a:ext cx="1025222" cy="365125"/>
          </a:xfrm>
        </p:spPr>
        <p:txBody>
          <a:bodyPr/>
          <a:lstStyle/>
          <a:p>
            <a:r>
              <a:rPr lang="en-US" dirty="0">
                <a:latin typeface="Times New Roman" panose="02020603050405020304" pitchFamily="18" charset="0"/>
                <a:cs typeface="Times New Roman" panose="02020603050405020304" pitchFamily="18" charset="0"/>
              </a:rPr>
              <a:t>Vernard T. Gant</a:t>
            </a:r>
          </a:p>
        </p:txBody>
      </p:sp>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a:t>
            </a:r>
            <a:endParaRPr lang="en-US" sz="6600" b="1" dirty="0">
              <a:solidFill>
                <a:srgbClr val="00B0F0"/>
              </a:solidFill>
              <a:latin typeface="Times New Roman" panose="02020603050405020304" pitchFamily="18" charset="0"/>
              <a:cs typeface="Times New Roman" panose="02020603050405020304" pitchFamily="18" charset="0"/>
            </a:endParaRPr>
          </a:p>
        </p:txBody>
      </p:sp>
      <p:cxnSp>
        <p:nvCxnSpPr>
          <p:cNvPr id="43" name="Straight Connector 42">
            <a:extLst>
              <a:ext uri="{FF2B5EF4-FFF2-40B4-BE49-F238E27FC236}">
                <a16:creationId xmlns:a16="http://schemas.microsoft.com/office/drawing/2014/main" id="{60799F94-54CE-4FB4-8E15-E3FF785F8767}"/>
              </a:ext>
            </a:extLst>
          </p:cNvPr>
          <p:cNvCxnSpPr>
            <a:cxnSpLocks/>
          </p:cNvCxnSpPr>
          <p:nvPr/>
        </p:nvCxnSpPr>
        <p:spPr>
          <a:xfrm>
            <a:off x="620770" y="1617133"/>
            <a:ext cx="10950459" cy="0"/>
          </a:xfrm>
          <a:prstGeom prst="line">
            <a:avLst/>
          </a:prstGeom>
          <a:ln w="355600" cap="rnd">
            <a:solidFill>
              <a:srgbClr val="FFCC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32F8D7A9-3B40-4A3C-97F6-DD4DF6351F1F}"/>
              </a:ext>
            </a:extLst>
          </p:cNvPr>
          <p:cNvCxnSpPr>
            <a:cxnSpLocks/>
          </p:cNvCxnSpPr>
          <p:nvPr/>
        </p:nvCxnSpPr>
        <p:spPr>
          <a:xfrm>
            <a:off x="620770" y="4133652"/>
            <a:ext cx="10950459" cy="0"/>
          </a:xfrm>
          <a:prstGeom prst="line">
            <a:avLst/>
          </a:prstGeom>
          <a:ln w="355600" cap="rnd">
            <a:solidFill>
              <a:srgbClr val="CC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C9B1235-CB52-40E9-935B-A1D40BCD3A8F}"/>
              </a:ext>
            </a:extLst>
          </p:cNvPr>
          <p:cNvCxnSpPr>
            <a:cxnSpLocks/>
          </p:cNvCxnSpPr>
          <p:nvPr/>
        </p:nvCxnSpPr>
        <p:spPr>
          <a:xfrm>
            <a:off x="620770" y="2922918"/>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E93BC095-033D-4FDD-A4A3-54577F2FB444}"/>
              </a:ext>
            </a:extLst>
          </p:cNvPr>
          <p:cNvSpPr txBox="1"/>
          <p:nvPr/>
        </p:nvSpPr>
        <p:spPr>
          <a:xfrm>
            <a:off x="5152173" y="1386300"/>
            <a:ext cx="1544012"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In Heaven</a:t>
            </a:r>
          </a:p>
        </p:txBody>
      </p:sp>
      <p:sp>
        <p:nvSpPr>
          <p:cNvPr id="62" name="TextBox 61">
            <a:extLst>
              <a:ext uri="{FF2B5EF4-FFF2-40B4-BE49-F238E27FC236}">
                <a16:creationId xmlns:a16="http://schemas.microsoft.com/office/drawing/2014/main" id="{082EA3C4-E05F-472D-9A0A-B5E4D1746CF2}"/>
              </a:ext>
            </a:extLst>
          </p:cNvPr>
          <p:cNvSpPr txBox="1"/>
          <p:nvPr/>
        </p:nvSpPr>
        <p:spPr>
          <a:xfrm>
            <a:off x="5096430" y="2692085"/>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
        <p:nvSpPr>
          <p:cNvPr id="63" name="TextBox 62">
            <a:extLst>
              <a:ext uri="{FF2B5EF4-FFF2-40B4-BE49-F238E27FC236}">
                <a16:creationId xmlns:a16="http://schemas.microsoft.com/office/drawing/2014/main" id="{42ED0B1A-EC9D-4F5D-9010-9EFAEAF2FA11}"/>
              </a:ext>
            </a:extLst>
          </p:cNvPr>
          <p:cNvSpPr txBox="1"/>
          <p:nvPr/>
        </p:nvSpPr>
        <p:spPr>
          <a:xfrm>
            <a:off x="5375289" y="3892121"/>
            <a:ext cx="1441420"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On Earth</a:t>
            </a:r>
          </a:p>
        </p:txBody>
      </p:sp>
      <p:sp>
        <p:nvSpPr>
          <p:cNvPr id="31" name="TextBox 30">
            <a:extLst>
              <a:ext uri="{FF2B5EF4-FFF2-40B4-BE49-F238E27FC236}">
                <a16:creationId xmlns:a16="http://schemas.microsoft.com/office/drawing/2014/main" id="{7F0B6162-9E05-4B9C-8E3D-B1619A3045C4}"/>
              </a:ext>
            </a:extLst>
          </p:cNvPr>
          <p:cNvSpPr txBox="1"/>
          <p:nvPr/>
        </p:nvSpPr>
        <p:spPr>
          <a:xfrm>
            <a:off x="3271169" y="4476188"/>
            <a:ext cx="5368777"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Occupants of the Earth</a:t>
            </a:r>
          </a:p>
        </p:txBody>
      </p:sp>
      <p:sp>
        <p:nvSpPr>
          <p:cNvPr id="32" name="TextBox 31">
            <a:extLst>
              <a:ext uri="{FF2B5EF4-FFF2-40B4-BE49-F238E27FC236}">
                <a16:creationId xmlns:a16="http://schemas.microsoft.com/office/drawing/2014/main" id="{CFDF600F-45D6-4CDA-8F48-3E8D09F14487}"/>
              </a:ext>
            </a:extLst>
          </p:cNvPr>
          <p:cNvSpPr txBox="1"/>
          <p:nvPr/>
        </p:nvSpPr>
        <p:spPr>
          <a:xfrm>
            <a:off x="3341724" y="5169101"/>
            <a:ext cx="5347041"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Subjected to the World</a:t>
            </a:r>
          </a:p>
        </p:txBody>
      </p:sp>
      <p:sp>
        <p:nvSpPr>
          <p:cNvPr id="15" name="TextBox 14">
            <a:extLst>
              <a:ext uri="{FF2B5EF4-FFF2-40B4-BE49-F238E27FC236}">
                <a16:creationId xmlns:a16="http://schemas.microsoft.com/office/drawing/2014/main" id="{216BAEDE-1BCF-476A-A68C-9D7C4BB86BC1}"/>
              </a:ext>
            </a:extLst>
          </p:cNvPr>
          <p:cNvSpPr txBox="1"/>
          <p:nvPr/>
        </p:nvSpPr>
        <p:spPr>
          <a:xfrm>
            <a:off x="3701574" y="5894800"/>
            <a:ext cx="4507965" cy="769441"/>
          </a:xfrm>
          <a:prstGeom prst="rect">
            <a:avLst/>
          </a:prstGeom>
          <a:noFill/>
        </p:spPr>
        <p:txBody>
          <a:bodyPr wrap="none" rtlCol="0">
            <a:spAutoFit/>
          </a:bodyPr>
          <a:lstStyle/>
          <a:p>
            <a:r>
              <a:rPr lang="en-US" sz="4400" dirty="0">
                <a:latin typeface="Times New Roman" panose="02020603050405020304" pitchFamily="18" charset="0"/>
                <a:cs typeface="Times New Roman" panose="02020603050405020304" pitchFamily="18" charset="0"/>
              </a:rPr>
              <a:t>Citizens of Heaven</a:t>
            </a:r>
          </a:p>
        </p:txBody>
      </p:sp>
    </p:spTree>
    <p:extLst>
      <p:ext uri="{BB962C8B-B14F-4D97-AF65-F5344CB8AC3E}">
        <p14:creationId xmlns:p14="http://schemas.microsoft.com/office/powerpoint/2010/main" val="261161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par>
                                <p:cTn id="8" presetID="16" presetClass="entr" presetSubtype="21"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barn(inVertical)">
                                      <p:cBhvr>
                                        <p:cTn id="10" dur="500"/>
                                        <p:tgtEl>
                                          <p:spTgt spid="5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arn(inVertical)">
                                      <p:cBhvr>
                                        <p:cTn id="13" dur="5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barn(inVertical)">
                                      <p:cBhvr>
                                        <p:cTn id="18" dur="500"/>
                                        <p:tgtEl>
                                          <p:spTgt spid="62"/>
                                        </p:tgtEl>
                                      </p:cBhvr>
                                    </p:animEffect>
                                  </p:childTnLst>
                                </p:cTn>
                              </p:par>
                              <p:par>
                                <p:cTn id="19" presetID="16" presetClass="entr" presetSubtype="21"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barn(inVertical)">
                                      <p:cBhvr>
                                        <p:cTn id="21" dur="500"/>
                                        <p:tgtEl>
                                          <p:spTgt spid="52"/>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arn(inVertical)">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barn(inVertical)">
                                      <p:cBhvr>
                                        <p:cTn id="29" dur="500"/>
                                        <p:tgtEl>
                                          <p:spTgt spid="61"/>
                                        </p:tgtEl>
                                      </p:cBhvr>
                                    </p:animEffect>
                                  </p:childTnLst>
                                </p:cTn>
                              </p:par>
                              <p:par>
                                <p:cTn id="30" presetID="16" presetClass="entr" presetSubtype="21"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barn(inVertical)">
                                      <p:cBhvr>
                                        <p:cTn id="32" dur="500"/>
                                        <p:tgtEl>
                                          <p:spTgt spid="43"/>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31" grpId="0"/>
      <p:bldP spid="32"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6" name="Picture 65" descr="A picture containing text&#10;&#10;Description automatically generated">
            <a:extLst>
              <a:ext uri="{FF2B5EF4-FFF2-40B4-BE49-F238E27FC236}">
                <a16:creationId xmlns:a16="http://schemas.microsoft.com/office/drawing/2014/main" id="{4C8C830B-15C7-4F33-9119-C044FF1BBA8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 t="38692" r="-548" b="12367"/>
          <a:stretch/>
        </p:blipFill>
        <p:spPr>
          <a:xfrm>
            <a:off x="60385" y="4859868"/>
            <a:ext cx="12131615" cy="1454866"/>
          </a:xfrm>
          <a:prstGeom prst="rect">
            <a:avLst/>
          </a:prstGeom>
        </p:spPr>
      </p:pic>
      <p:sp>
        <p:nvSpPr>
          <p:cNvPr id="38" name="Title 1">
            <a:extLst>
              <a:ext uri="{FF2B5EF4-FFF2-40B4-BE49-F238E27FC236}">
                <a16:creationId xmlns:a16="http://schemas.microsoft.com/office/drawing/2014/main" id="{97BB442B-A99F-4A93-AB7E-8BC683918245}"/>
              </a:ext>
            </a:extLst>
          </p:cNvPr>
          <p:cNvSpPr>
            <a:spLocks noGrp="1"/>
          </p:cNvSpPr>
          <p:nvPr>
            <p:ph type="title"/>
          </p:nvPr>
        </p:nvSpPr>
        <p:spPr>
          <a:xfrm>
            <a:off x="838199" y="21908"/>
            <a:ext cx="10515600" cy="966243"/>
          </a:xfrm>
        </p:spPr>
        <p:txBody>
          <a:bodyPr>
            <a:normAutofit fontScale="90000"/>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a:t>
            </a:r>
            <a:endParaRPr lang="en-US" sz="6600" b="1" dirty="0">
              <a:solidFill>
                <a:srgbClr val="00B0F0"/>
              </a:solidFill>
              <a:latin typeface="Times New Roman" panose="02020603050405020304" pitchFamily="18" charset="0"/>
              <a:cs typeface="Times New Roman" panose="02020603050405020304" pitchFamily="18" charset="0"/>
            </a:endParaRPr>
          </a:p>
        </p:txBody>
      </p:sp>
      <p:cxnSp>
        <p:nvCxnSpPr>
          <p:cNvPr id="43" name="Straight Connector 42">
            <a:extLst>
              <a:ext uri="{FF2B5EF4-FFF2-40B4-BE49-F238E27FC236}">
                <a16:creationId xmlns:a16="http://schemas.microsoft.com/office/drawing/2014/main" id="{60799F94-54CE-4FB4-8E15-E3FF785F8767}"/>
              </a:ext>
            </a:extLst>
          </p:cNvPr>
          <p:cNvCxnSpPr>
            <a:cxnSpLocks/>
          </p:cNvCxnSpPr>
          <p:nvPr/>
        </p:nvCxnSpPr>
        <p:spPr>
          <a:xfrm>
            <a:off x="620770" y="1617133"/>
            <a:ext cx="10950459" cy="0"/>
          </a:xfrm>
          <a:prstGeom prst="line">
            <a:avLst/>
          </a:prstGeom>
          <a:ln w="355600" cap="rnd">
            <a:solidFill>
              <a:srgbClr val="FFCC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32F8D7A9-3B40-4A3C-97F6-DD4DF6351F1F}"/>
              </a:ext>
            </a:extLst>
          </p:cNvPr>
          <p:cNvCxnSpPr>
            <a:cxnSpLocks/>
          </p:cNvCxnSpPr>
          <p:nvPr/>
        </p:nvCxnSpPr>
        <p:spPr>
          <a:xfrm>
            <a:off x="620770" y="4133652"/>
            <a:ext cx="10950459" cy="0"/>
          </a:xfrm>
          <a:prstGeom prst="line">
            <a:avLst/>
          </a:prstGeom>
          <a:ln w="355600" cap="rnd">
            <a:solidFill>
              <a:srgbClr val="CC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C9B1235-CB52-40E9-935B-A1D40BCD3A8F}"/>
              </a:ext>
            </a:extLst>
          </p:cNvPr>
          <p:cNvCxnSpPr>
            <a:cxnSpLocks/>
          </p:cNvCxnSpPr>
          <p:nvPr/>
        </p:nvCxnSpPr>
        <p:spPr>
          <a:xfrm>
            <a:off x="620770" y="2922918"/>
            <a:ext cx="10950459" cy="0"/>
          </a:xfrm>
          <a:prstGeom prst="line">
            <a:avLst/>
          </a:prstGeom>
          <a:ln w="355600" cap="rnd">
            <a:solidFill>
              <a:srgbClr val="FF9900"/>
            </a:solidFill>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349BDE1F-E012-4AEB-89C3-60BDB274C318}"/>
              </a:ext>
            </a:extLst>
          </p:cNvPr>
          <p:cNvSpPr txBox="1"/>
          <p:nvPr/>
        </p:nvSpPr>
        <p:spPr>
          <a:xfrm>
            <a:off x="561147" y="5888639"/>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5" name="TextBox 34">
            <a:extLst>
              <a:ext uri="{FF2B5EF4-FFF2-40B4-BE49-F238E27FC236}">
                <a16:creationId xmlns:a16="http://schemas.microsoft.com/office/drawing/2014/main" id="{7ACDA8DF-EA04-44EB-92C5-DB7CB0BEFDE4}"/>
              </a:ext>
            </a:extLst>
          </p:cNvPr>
          <p:cNvSpPr txBox="1"/>
          <p:nvPr/>
        </p:nvSpPr>
        <p:spPr>
          <a:xfrm>
            <a:off x="2695057" y="5097346"/>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39" name="TextBox 38">
            <a:extLst>
              <a:ext uri="{FF2B5EF4-FFF2-40B4-BE49-F238E27FC236}">
                <a16:creationId xmlns:a16="http://schemas.microsoft.com/office/drawing/2014/main" id="{C172F25A-12BF-47F8-895C-5468100509CD}"/>
              </a:ext>
            </a:extLst>
          </p:cNvPr>
          <p:cNvSpPr txBox="1"/>
          <p:nvPr/>
        </p:nvSpPr>
        <p:spPr>
          <a:xfrm>
            <a:off x="4317988" y="577388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4" name="TextBox 43">
            <a:extLst>
              <a:ext uri="{FF2B5EF4-FFF2-40B4-BE49-F238E27FC236}">
                <a16:creationId xmlns:a16="http://schemas.microsoft.com/office/drawing/2014/main" id="{29CEBB9D-466C-441B-8F62-77041C2B6700}"/>
              </a:ext>
            </a:extLst>
          </p:cNvPr>
          <p:cNvSpPr txBox="1"/>
          <p:nvPr/>
        </p:nvSpPr>
        <p:spPr>
          <a:xfrm>
            <a:off x="7627419" y="5721668"/>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5" name="TextBox 44">
            <a:extLst>
              <a:ext uri="{FF2B5EF4-FFF2-40B4-BE49-F238E27FC236}">
                <a16:creationId xmlns:a16="http://schemas.microsoft.com/office/drawing/2014/main" id="{84168600-296D-4A29-898B-6490C0A017DA}"/>
              </a:ext>
            </a:extLst>
          </p:cNvPr>
          <p:cNvSpPr txBox="1"/>
          <p:nvPr/>
        </p:nvSpPr>
        <p:spPr>
          <a:xfrm>
            <a:off x="5985472" y="5228175"/>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6" name="TextBox 45">
            <a:extLst>
              <a:ext uri="{FF2B5EF4-FFF2-40B4-BE49-F238E27FC236}">
                <a16:creationId xmlns:a16="http://schemas.microsoft.com/office/drawing/2014/main" id="{38B242A8-A2F4-49E4-AEDC-B831617E7993}"/>
              </a:ext>
            </a:extLst>
          </p:cNvPr>
          <p:cNvSpPr txBox="1"/>
          <p:nvPr/>
        </p:nvSpPr>
        <p:spPr>
          <a:xfrm>
            <a:off x="10465767" y="5024542"/>
            <a:ext cx="917239"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On Earth</a:t>
            </a:r>
          </a:p>
        </p:txBody>
      </p:sp>
      <p:sp>
        <p:nvSpPr>
          <p:cNvPr id="47" name="TextBox 46">
            <a:extLst>
              <a:ext uri="{FF2B5EF4-FFF2-40B4-BE49-F238E27FC236}">
                <a16:creationId xmlns:a16="http://schemas.microsoft.com/office/drawing/2014/main" id="{630CEBB1-21ED-4A7C-A821-7D0D8FA92B21}"/>
              </a:ext>
            </a:extLst>
          </p:cNvPr>
          <p:cNvSpPr txBox="1"/>
          <p:nvPr/>
        </p:nvSpPr>
        <p:spPr>
          <a:xfrm>
            <a:off x="137696" y="5475046"/>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48" name="TextBox 47">
            <a:extLst>
              <a:ext uri="{FF2B5EF4-FFF2-40B4-BE49-F238E27FC236}">
                <a16:creationId xmlns:a16="http://schemas.microsoft.com/office/drawing/2014/main" id="{4C8D3373-4D87-4733-8468-15DCC7646B63}"/>
              </a:ext>
            </a:extLst>
          </p:cNvPr>
          <p:cNvSpPr txBox="1"/>
          <p:nvPr/>
        </p:nvSpPr>
        <p:spPr>
          <a:xfrm>
            <a:off x="3111680" y="5734750"/>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49" name="TextBox 48">
            <a:extLst>
              <a:ext uri="{FF2B5EF4-FFF2-40B4-BE49-F238E27FC236}">
                <a16:creationId xmlns:a16="http://schemas.microsoft.com/office/drawing/2014/main" id="{012003D4-5362-4E41-B974-48E3211B4B72}"/>
              </a:ext>
            </a:extLst>
          </p:cNvPr>
          <p:cNvSpPr txBox="1"/>
          <p:nvPr/>
        </p:nvSpPr>
        <p:spPr>
          <a:xfrm>
            <a:off x="867647" y="5031327"/>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0" name="TextBox 49">
            <a:extLst>
              <a:ext uri="{FF2B5EF4-FFF2-40B4-BE49-F238E27FC236}">
                <a16:creationId xmlns:a16="http://schemas.microsoft.com/office/drawing/2014/main" id="{7B9BD6BB-FF03-4E6C-9812-8FC2D6CBFBE5}"/>
              </a:ext>
            </a:extLst>
          </p:cNvPr>
          <p:cNvSpPr txBox="1"/>
          <p:nvPr/>
        </p:nvSpPr>
        <p:spPr>
          <a:xfrm>
            <a:off x="4895144" y="5135771"/>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3" name="TextBox 52">
            <a:extLst>
              <a:ext uri="{FF2B5EF4-FFF2-40B4-BE49-F238E27FC236}">
                <a16:creationId xmlns:a16="http://schemas.microsoft.com/office/drawing/2014/main" id="{0353F4ED-3771-48AA-81DA-1F8CD4ABA1AF}"/>
              </a:ext>
            </a:extLst>
          </p:cNvPr>
          <p:cNvSpPr txBox="1"/>
          <p:nvPr/>
        </p:nvSpPr>
        <p:spPr>
          <a:xfrm>
            <a:off x="6562635" y="5802603"/>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4" name="TextBox 53">
            <a:extLst>
              <a:ext uri="{FF2B5EF4-FFF2-40B4-BE49-F238E27FC236}">
                <a16:creationId xmlns:a16="http://schemas.microsoft.com/office/drawing/2014/main" id="{C7E02A6C-EB20-40ED-A313-33B9B2E8061C}"/>
              </a:ext>
            </a:extLst>
          </p:cNvPr>
          <p:cNvSpPr txBox="1"/>
          <p:nvPr/>
        </p:nvSpPr>
        <p:spPr>
          <a:xfrm>
            <a:off x="8275203" y="5228176"/>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5" name="TextBox 54">
            <a:extLst>
              <a:ext uri="{FF2B5EF4-FFF2-40B4-BE49-F238E27FC236}">
                <a16:creationId xmlns:a16="http://schemas.microsoft.com/office/drawing/2014/main" id="{49824E9D-68B8-4437-994B-A0518041C7A5}"/>
              </a:ext>
            </a:extLst>
          </p:cNvPr>
          <p:cNvSpPr txBox="1"/>
          <p:nvPr/>
        </p:nvSpPr>
        <p:spPr>
          <a:xfrm>
            <a:off x="10517314" y="5851494"/>
            <a:ext cx="978153" cy="307777"/>
          </a:xfrm>
          <a:prstGeom prst="rect">
            <a:avLst/>
          </a:prstGeom>
          <a:noFill/>
        </p:spPr>
        <p:txBody>
          <a:bodyPr wrap="none" rtlCol="0">
            <a:spAutoFit/>
          </a:bodyPr>
          <a:lstStyle/>
          <a:p>
            <a:r>
              <a:rPr lang="en-US" sz="1400" b="1" dirty="0">
                <a:solidFill>
                  <a:srgbClr val="0070C0"/>
                </a:solidFill>
                <a:latin typeface="Times New Roman" panose="02020603050405020304" pitchFamily="18" charset="0"/>
                <a:cs typeface="Times New Roman" panose="02020603050405020304" pitchFamily="18" charset="0"/>
              </a:rPr>
              <a:t>In Heaven</a:t>
            </a:r>
          </a:p>
        </p:txBody>
      </p:sp>
      <p:sp>
        <p:nvSpPr>
          <p:cNvPr id="56" name="TextBox 55">
            <a:extLst>
              <a:ext uri="{FF2B5EF4-FFF2-40B4-BE49-F238E27FC236}">
                <a16:creationId xmlns:a16="http://schemas.microsoft.com/office/drawing/2014/main" id="{AEDF628A-8BA4-4A74-90E4-C66E20199CA2}"/>
              </a:ext>
            </a:extLst>
          </p:cNvPr>
          <p:cNvSpPr txBox="1"/>
          <p:nvPr/>
        </p:nvSpPr>
        <p:spPr>
          <a:xfrm>
            <a:off x="3452609" y="5279532"/>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7" name="TextBox 56">
            <a:extLst>
              <a:ext uri="{FF2B5EF4-FFF2-40B4-BE49-F238E27FC236}">
                <a16:creationId xmlns:a16="http://schemas.microsoft.com/office/drawing/2014/main" id="{39C70C0A-D25D-4514-8D73-4BC135291613}"/>
              </a:ext>
            </a:extLst>
          </p:cNvPr>
          <p:cNvSpPr txBox="1"/>
          <p:nvPr/>
        </p:nvSpPr>
        <p:spPr>
          <a:xfrm>
            <a:off x="5246648" y="5719450"/>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8" name="TextBox 57">
            <a:extLst>
              <a:ext uri="{FF2B5EF4-FFF2-40B4-BE49-F238E27FC236}">
                <a16:creationId xmlns:a16="http://schemas.microsoft.com/office/drawing/2014/main" id="{FE92BFDC-A1F9-482E-9768-26AF6272068F}"/>
              </a:ext>
            </a:extLst>
          </p:cNvPr>
          <p:cNvSpPr txBox="1"/>
          <p:nvPr/>
        </p:nvSpPr>
        <p:spPr>
          <a:xfrm>
            <a:off x="7166747" y="507638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59" name="TextBox 58">
            <a:extLst>
              <a:ext uri="{FF2B5EF4-FFF2-40B4-BE49-F238E27FC236}">
                <a16:creationId xmlns:a16="http://schemas.microsoft.com/office/drawing/2014/main" id="{42C3DB62-AC2A-4ED6-9EA9-505379914100}"/>
              </a:ext>
            </a:extLst>
          </p:cNvPr>
          <p:cNvSpPr txBox="1"/>
          <p:nvPr/>
        </p:nvSpPr>
        <p:spPr>
          <a:xfrm>
            <a:off x="8764279" y="5755673"/>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0" name="TextBox 59">
            <a:extLst>
              <a:ext uri="{FF2B5EF4-FFF2-40B4-BE49-F238E27FC236}">
                <a16:creationId xmlns:a16="http://schemas.microsoft.com/office/drawing/2014/main" id="{95B95F25-426F-43FE-AF19-5C85969A7509}"/>
              </a:ext>
            </a:extLst>
          </p:cNvPr>
          <p:cNvSpPr txBox="1"/>
          <p:nvPr/>
        </p:nvSpPr>
        <p:spPr>
          <a:xfrm>
            <a:off x="10918336" y="5438018"/>
            <a:ext cx="1197444" cy="307777"/>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1400" b="1" dirty="0">
                <a:solidFill>
                  <a:schemeClr val="bg1"/>
                </a:solidFill>
                <a:latin typeface="Times New Roman" panose="02020603050405020304" pitchFamily="18" charset="0"/>
                <a:cs typeface="Times New Roman" panose="02020603050405020304" pitchFamily="18" charset="0"/>
              </a:rPr>
              <a:t>Of the World</a:t>
            </a:r>
          </a:p>
        </p:txBody>
      </p:sp>
      <p:sp>
        <p:nvSpPr>
          <p:cNvPr id="61" name="TextBox 60">
            <a:extLst>
              <a:ext uri="{FF2B5EF4-FFF2-40B4-BE49-F238E27FC236}">
                <a16:creationId xmlns:a16="http://schemas.microsoft.com/office/drawing/2014/main" id="{E93BC095-033D-4FDD-A4A3-54577F2FB444}"/>
              </a:ext>
            </a:extLst>
          </p:cNvPr>
          <p:cNvSpPr txBox="1"/>
          <p:nvPr/>
        </p:nvSpPr>
        <p:spPr>
          <a:xfrm>
            <a:off x="5152173" y="1386300"/>
            <a:ext cx="1544012" cy="461665"/>
          </a:xfrm>
          <a:prstGeom prst="rect">
            <a:avLst/>
          </a:prstGeom>
          <a:noFill/>
        </p:spPr>
        <p:txBody>
          <a:bodyPr wrap="none" rtlCol="0">
            <a:spAutoFit/>
          </a:bodyPr>
          <a:lstStyle/>
          <a:p>
            <a:r>
              <a:rPr lang="en-US" sz="2400" b="1" dirty="0">
                <a:solidFill>
                  <a:srgbClr val="0070C0"/>
                </a:solidFill>
                <a:latin typeface="Times New Roman" panose="02020603050405020304" pitchFamily="18" charset="0"/>
                <a:cs typeface="Times New Roman" panose="02020603050405020304" pitchFamily="18" charset="0"/>
              </a:rPr>
              <a:t>In Heaven</a:t>
            </a:r>
          </a:p>
        </p:txBody>
      </p:sp>
      <p:sp>
        <p:nvSpPr>
          <p:cNvPr id="62" name="TextBox 61">
            <a:extLst>
              <a:ext uri="{FF2B5EF4-FFF2-40B4-BE49-F238E27FC236}">
                <a16:creationId xmlns:a16="http://schemas.microsoft.com/office/drawing/2014/main" id="{082EA3C4-E05F-472D-9A0A-B5E4D1746CF2}"/>
              </a:ext>
            </a:extLst>
          </p:cNvPr>
          <p:cNvSpPr txBox="1"/>
          <p:nvPr/>
        </p:nvSpPr>
        <p:spPr>
          <a:xfrm>
            <a:off x="5096430" y="2692085"/>
            <a:ext cx="1922193" cy="461665"/>
          </a:xfrm>
          <a:custGeom>
            <a:avLst/>
            <a:gdLst>
              <a:gd name="connsiteX0" fmla="*/ 0 w 1127232"/>
              <a:gd name="connsiteY0" fmla="*/ 0 h 369332"/>
              <a:gd name="connsiteX1" fmla="*/ 1127232 w 1127232"/>
              <a:gd name="connsiteY1" fmla="*/ 0 h 369332"/>
              <a:gd name="connsiteX2" fmla="*/ 1127232 w 1127232"/>
              <a:gd name="connsiteY2" fmla="*/ 369332 h 369332"/>
              <a:gd name="connsiteX3" fmla="*/ 0 w 1127232"/>
              <a:gd name="connsiteY3" fmla="*/ 369332 h 369332"/>
              <a:gd name="connsiteX4" fmla="*/ 0 w 1127232"/>
              <a:gd name="connsiteY4" fmla="*/ 0 h 369332"/>
              <a:gd name="connsiteX0" fmla="*/ 0 w 1127232"/>
              <a:gd name="connsiteY0" fmla="*/ 0 h 493319"/>
              <a:gd name="connsiteX1" fmla="*/ 1127232 w 1127232"/>
              <a:gd name="connsiteY1" fmla="*/ 0 h 493319"/>
              <a:gd name="connsiteX2" fmla="*/ 1127232 w 1127232"/>
              <a:gd name="connsiteY2" fmla="*/ 369332 h 493319"/>
              <a:gd name="connsiteX3" fmla="*/ 54244 w 1127232"/>
              <a:gd name="connsiteY3" fmla="*/ 493319 h 493319"/>
              <a:gd name="connsiteX4" fmla="*/ 0 w 1127232"/>
              <a:gd name="connsiteY4" fmla="*/ 0 h 493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232" h="493319">
                <a:moveTo>
                  <a:pt x="0" y="0"/>
                </a:moveTo>
                <a:lnTo>
                  <a:pt x="1127232" y="0"/>
                </a:lnTo>
                <a:lnTo>
                  <a:pt x="1127232" y="369332"/>
                </a:lnTo>
                <a:lnTo>
                  <a:pt x="54244" y="493319"/>
                </a:lnTo>
                <a:lnTo>
                  <a:pt x="0" y="0"/>
                </a:lnTo>
                <a:close/>
              </a:path>
            </a:pathLst>
          </a:cu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Of the World</a:t>
            </a:r>
          </a:p>
        </p:txBody>
      </p:sp>
      <p:sp>
        <p:nvSpPr>
          <p:cNvPr id="63" name="TextBox 62">
            <a:extLst>
              <a:ext uri="{FF2B5EF4-FFF2-40B4-BE49-F238E27FC236}">
                <a16:creationId xmlns:a16="http://schemas.microsoft.com/office/drawing/2014/main" id="{42ED0B1A-EC9D-4F5D-9010-9EFAEAF2FA11}"/>
              </a:ext>
            </a:extLst>
          </p:cNvPr>
          <p:cNvSpPr txBox="1"/>
          <p:nvPr/>
        </p:nvSpPr>
        <p:spPr>
          <a:xfrm>
            <a:off x="5375289" y="3892121"/>
            <a:ext cx="1441420"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On Earth</a:t>
            </a:r>
          </a:p>
        </p:txBody>
      </p:sp>
      <p:sp>
        <p:nvSpPr>
          <p:cNvPr id="29" name="Footer Placeholder 3">
            <a:extLst>
              <a:ext uri="{FF2B5EF4-FFF2-40B4-BE49-F238E27FC236}">
                <a16:creationId xmlns:a16="http://schemas.microsoft.com/office/drawing/2014/main" id="{CD13608B-5E0A-450A-A5ED-87D6E138D512}"/>
              </a:ext>
            </a:extLst>
          </p:cNvPr>
          <p:cNvSpPr>
            <a:spLocks noGrp="1"/>
          </p:cNvSpPr>
          <p:nvPr>
            <p:ph type="ftr" sz="quarter" idx="11"/>
          </p:nvPr>
        </p:nvSpPr>
        <p:spPr>
          <a:xfrm>
            <a:off x="10961661" y="6466189"/>
            <a:ext cx="1025222" cy="365125"/>
          </a:xfrm>
        </p:spPr>
        <p:txBody>
          <a:bodyPr/>
          <a:lstStyle/>
          <a:p>
            <a:r>
              <a:rPr lang="en-US" dirty="0">
                <a:latin typeface="Times New Roman" panose="02020603050405020304" pitchFamily="18" charset="0"/>
                <a:cs typeface="Times New Roman" panose="02020603050405020304" pitchFamily="18" charset="0"/>
              </a:rPr>
              <a:t>Vernard T. Gant</a:t>
            </a:r>
          </a:p>
        </p:txBody>
      </p:sp>
    </p:spTree>
    <p:extLst>
      <p:ext uri="{BB962C8B-B14F-4D97-AF65-F5344CB8AC3E}">
        <p14:creationId xmlns:p14="http://schemas.microsoft.com/office/powerpoint/2010/main" val="1271912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4" name="Rectangle 13">
            <a:extLst>
              <a:ext uri="{FF2B5EF4-FFF2-40B4-BE49-F238E27FC236}">
                <a16:creationId xmlns:a16="http://schemas.microsoft.com/office/drawing/2014/main" id="{FA246CEE-6736-4D81-8EEC-445BBDC22D96}"/>
              </a:ext>
            </a:extLst>
          </p:cNvPr>
          <p:cNvSpPr/>
          <p:nvPr/>
        </p:nvSpPr>
        <p:spPr>
          <a:xfrm>
            <a:off x="437508" y="1360860"/>
            <a:ext cx="11316984" cy="3785652"/>
          </a:xfrm>
          <a:prstGeom prst="rect">
            <a:avLst/>
          </a:prstGeom>
        </p:spPr>
        <p:txBody>
          <a:bodyPr wrap="square">
            <a:spAutoFit/>
          </a:bodyPr>
          <a:lstStyle/>
          <a:p>
            <a:pPr algn="ctr"/>
            <a:r>
              <a:rPr lang="en-US" sz="6000" b="1" dirty="0">
                <a:latin typeface="Times New Roman" panose="02020603050405020304" pitchFamily="18" charset="0"/>
                <a:cs typeface="Times New Roman" panose="02020603050405020304" pitchFamily="18" charset="0"/>
              </a:rPr>
              <a:t>God’s educators are uniquely qualified and equipped to unlock His Kingdom in their schools/classrooms.</a:t>
            </a:r>
          </a:p>
        </p:txBody>
      </p:sp>
      <p:sp>
        <p:nvSpPr>
          <p:cNvPr id="13" name="Title 1">
            <a:extLst>
              <a:ext uri="{FF2B5EF4-FFF2-40B4-BE49-F238E27FC236}">
                <a16:creationId xmlns:a16="http://schemas.microsoft.com/office/drawing/2014/main" id="{03C4A39D-731E-4B5C-BD86-CE38F2D2C8B0}"/>
              </a:ext>
            </a:extLst>
          </p:cNvPr>
          <p:cNvSpPr txBox="1">
            <a:spLocks/>
          </p:cNvSpPr>
          <p:nvPr/>
        </p:nvSpPr>
        <p:spPr>
          <a:xfrm>
            <a:off x="0" y="-133280"/>
            <a:ext cx="12131040" cy="11629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6000" dirty="0">
                <a:solidFill>
                  <a:srgbClr val="00B0F0"/>
                </a:solidFill>
                <a:latin typeface="Times New Roman" panose="02020603050405020304" pitchFamily="18" charset="0"/>
                <a:cs typeface="Times New Roman" panose="02020603050405020304" pitchFamily="18" charset="0"/>
              </a:rPr>
              <a:t>Kingdom keys</a:t>
            </a:r>
          </a:p>
        </p:txBody>
      </p:sp>
    </p:spTree>
    <p:extLst>
      <p:ext uri="{BB962C8B-B14F-4D97-AF65-F5344CB8AC3E}">
        <p14:creationId xmlns:p14="http://schemas.microsoft.com/office/powerpoint/2010/main" val="541808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229722"/>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  </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5AD2F151-7E3A-4AFB-9720-6D74BD5D7235}"/>
              </a:ext>
            </a:extLst>
          </p:cNvPr>
          <p:cNvSpPr/>
          <p:nvPr/>
        </p:nvSpPr>
        <p:spPr>
          <a:xfrm>
            <a:off x="31682" y="973217"/>
            <a:ext cx="12001928"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I bestow upon you a kingdom, just as My Father bestowed one upon Me, </a:t>
            </a:r>
            <a:r>
              <a:rPr lang="en-US" sz="2000" dirty="0">
                <a:latin typeface="Times New Roman" panose="02020603050405020304" pitchFamily="18" charset="0"/>
                <a:cs typeface="Times New Roman" panose="02020603050405020304" pitchFamily="18" charset="0"/>
              </a:rPr>
              <a:t>(Luke 22:29 NKJV)</a:t>
            </a:r>
          </a:p>
        </p:txBody>
      </p:sp>
      <p:sp>
        <p:nvSpPr>
          <p:cNvPr id="15" name="Rectangle 14">
            <a:extLst>
              <a:ext uri="{FF2B5EF4-FFF2-40B4-BE49-F238E27FC236}">
                <a16:creationId xmlns:a16="http://schemas.microsoft.com/office/drawing/2014/main" id="{7975730B-0FEE-4943-9F6D-F49D1527A0AA}"/>
              </a:ext>
            </a:extLst>
          </p:cNvPr>
          <p:cNvSpPr/>
          <p:nvPr/>
        </p:nvSpPr>
        <p:spPr>
          <a:xfrm>
            <a:off x="83603" y="4829299"/>
            <a:ext cx="11898086" cy="1631216"/>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 kingdom of God does not come with observation;… For indeed, the kingdom of God is within you. </a:t>
            </a:r>
          </a:p>
          <a:p>
            <a:r>
              <a:rPr lang="en-US" sz="2000" dirty="0">
                <a:latin typeface="Times New Roman" panose="02020603050405020304" pitchFamily="18" charset="0"/>
                <a:cs typeface="Times New Roman" panose="02020603050405020304" pitchFamily="18" charset="0"/>
              </a:rPr>
              <a:t>(Luke 17:20 NKJV)</a:t>
            </a:r>
          </a:p>
        </p:txBody>
      </p:sp>
      <p:sp>
        <p:nvSpPr>
          <p:cNvPr id="7" name="Rectangle 6">
            <a:extLst>
              <a:ext uri="{FF2B5EF4-FFF2-40B4-BE49-F238E27FC236}">
                <a16:creationId xmlns:a16="http://schemas.microsoft.com/office/drawing/2014/main" id="{C74731E4-7D6C-49C7-BDBF-FB323B21EA4A}"/>
              </a:ext>
            </a:extLst>
          </p:cNvPr>
          <p:cNvSpPr/>
          <p:nvPr/>
        </p:nvSpPr>
        <p:spPr>
          <a:xfrm>
            <a:off x="83603" y="2782481"/>
            <a:ext cx="12001928"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Do not fear, little flock, for it is your Father's good pleasure to give you the kingdom. </a:t>
            </a:r>
            <a:r>
              <a:rPr lang="en-US" sz="2000" dirty="0">
                <a:latin typeface="Times New Roman" panose="02020603050405020304" pitchFamily="18" charset="0"/>
                <a:cs typeface="Times New Roman" panose="02020603050405020304" pitchFamily="18" charset="0"/>
              </a:rPr>
              <a:t>(Luke 12:32 NKJV)</a:t>
            </a:r>
          </a:p>
        </p:txBody>
      </p:sp>
      <p:sp>
        <p:nvSpPr>
          <p:cNvPr id="10" name="TextBox 9">
            <a:extLst>
              <a:ext uri="{FF2B5EF4-FFF2-40B4-BE49-F238E27FC236}">
                <a16:creationId xmlns:a16="http://schemas.microsoft.com/office/drawing/2014/main" id="{3C4FDDCD-4E68-4E7C-A113-D4DAB396974C}"/>
              </a:ext>
            </a:extLst>
          </p:cNvPr>
          <p:cNvSpPr txBox="1"/>
          <p:nvPr/>
        </p:nvSpPr>
        <p:spPr>
          <a:xfrm>
            <a:off x="2902405" y="973217"/>
            <a:ext cx="2154010"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upon you </a:t>
            </a:r>
            <a:endParaRPr lang="en-US" dirty="0"/>
          </a:p>
        </p:txBody>
      </p:sp>
      <p:sp>
        <p:nvSpPr>
          <p:cNvPr id="11" name="TextBox 10">
            <a:extLst>
              <a:ext uri="{FF2B5EF4-FFF2-40B4-BE49-F238E27FC236}">
                <a16:creationId xmlns:a16="http://schemas.microsoft.com/office/drawing/2014/main" id="{F345EC56-4D27-4AED-82B3-EA21A4DA028F}"/>
              </a:ext>
            </a:extLst>
          </p:cNvPr>
          <p:cNvSpPr txBox="1"/>
          <p:nvPr/>
        </p:nvSpPr>
        <p:spPr>
          <a:xfrm>
            <a:off x="2512559" y="3389451"/>
            <a:ext cx="1994127"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give you </a:t>
            </a:r>
            <a:endParaRPr lang="en-US" dirty="0"/>
          </a:p>
        </p:txBody>
      </p:sp>
      <p:sp>
        <p:nvSpPr>
          <p:cNvPr id="12" name="TextBox 11">
            <a:extLst>
              <a:ext uri="{FF2B5EF4-FFF2-40B4-BE49-F238E27FC236}">
                <a16:creationId xmlns:a16="http://schemas.microsoft.com/office/drawing/2014/main" id="{F54ABBAB-BA85-4404-B111-9D6E0E7D14DA}"/>
              </a:ext>
            </a:extLst>
          </p:cNvPr>
          <p:cNvSpPr txBox="1"/>
          <p:nvPr/>
        </p:nvSpPr>
        <p:spPr>
          <a:xfrm>
            <a:off x="7398202" y="5448143"/>
            <a:ext cx="2447927"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within you</a:t>
            </a:r>
            <a:endParaRPr lang="en-US" dirty="0"/>
          </a:p>
        </p:txBody>
      </p:sp>
    </p:spTree>
    <p:extLst>
      <p:ext uri="{BB962C8B-B14F-4D97-AF65-F5344CB8AC3E}">
        <p14:creationId xmlns:p14="http://schemas.microsoft.com/office/powerpoint/2010/main" val="4057342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229722"/>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  </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5AD2F151-7E3A-4AFB-9720-6D74BD5D7235}"/>
              </a:ext>
            </a:extLst>
          </p:cNvPr>
          <p:cNvSpPr/>
          <p:nvPr/>
        </p:nvSpPr>
        <p:spPr>
          <a:xfrm>
            <a:off x="190072" y="2328070"/>
            <a:ext cx="12001928"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you shall receive power when the Holy Spirit has come upon you; and you shall be witnesses to Me in Jerusalem, and in all Judea and Samaria, and to the end of the earth. </a:t>
            </a:r>
            <a:r>
              <a:rPr lang="en-US" sz="2000" dirty="0">
                <a:latin typeface="Times New Roman" panose="02020603050405020304" pitchFamily="18" charset="0"/>
                <a:cs typeface="Times New Roman" panose="02020603050405020304" pitchFamily="18" charset="0"/>
              </a:rPr>
              <a:t>(Acts 1:8 NKJV)</a:t>
            </a:r>
          </a:p>
        </p:txBody>
      </p:sp>
      <p:sp>
        <p:nvSpPr>
          <p:cNvPr id="15" name="Rectangle 14">
            <a:extLst>
              <a:ext uri="{FF2B5EF4-FFF2-40B4-BE49-F238E27FC236}">
                <a16:creationId xmlns:a16="http://schemas.microsoft.com/office/drawing/2014/main" id="{7975730B-0FEE-4943-9F6D-F49D1527A0AA}"/>
              </a:ext>
            </a:extLst>
          </p:cNvPr>
          <p:cNvSpPr/>
          <p:nvPr/>
        </p:nvSpPr>
        <p:spPr>
          <a:xfrm>
            <a:off x="170688" y="5031532"/>
            <a:ext cx="11862922"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do not be drunk with wine, in which is dissipation; but be filled with the Spirit, </a:t>
            </a:r>
            <a:r>
              <a:rPr lang="en-US" sz="2000" dirty="0">
                <a:latin typeface="Times New Roman" panose="02020603050405020304" pitchFamily="18" charset="0"/>
                <a:cs typeface="Times New Roman" panose="02020603050405020304" pitchFamily="18" charset="0"/>
              </a:rPr>
              <a:t>(Ephesians 5:18 NKJV)</a:t>
            </a:r>
          </a:p>
        </p:txBody>
      </p:sp>
      <p:sp>
        <p:nvSpPr>
          <p:cNvPr id="7" name="Rectangle 6">
            <a:extLst>
              <a:ext uri="{FF2B5EF4-FFF2-40B4-BE49-F238E27FC236}">
                <a16:creationId xmlns:a16="http://schemas.microsoft.com/office/drawing/2014/main" id="{57C4105B-FB9A-4776-8D0B-F50D2F275276}"/>
              </a:ext>
            </a:extLst>
          </p:cNvPr>
          <p:cNvSpPr/>
          <p:nvPr/>
        </p:nvSpPr>
        <p:spPr>
          <a:xfrm>
            <a:off x="372193" y="839374"/>
            <a:ext cx="11316984" cy="1200329"/>
          </a:xfrm>
          <a:prstGeom prst="rect">
            <a:avLst/>
          </a:prstGeom>
        </p:spPr>
        <p:txBody>
          <a:bodyPr wrap="square">
            <a:spAutoFit/>
          </a:bodyPr>
          <a:lstStyle/>
          <a:p>
            <a:pPr algn="ctr"/>
            <a:r>
              <a:rPr lang="en-US" sz="3600" b="1" dirty="0">
                <a:latin typeface="Times New Roman" panose="02020603050405020304" pitchFamily="18" charset="0"/>
                <a:cs typeface="Times New Roman" panose="02020603050405020304" pitchFamily="18" charset="0"/>
              </a:rPr>
              <a:t>Facilitating the Power of the Kingdom is the Work of the Holy Spirit</a:t>
            </a:r>
          </a:p>
        </p:txBody>
      </p:sp>
      <p:sp>
        <p:nvSpPr>
          <p:cNvPr id="10" name="TextBox 9">
            <a:extLst>
              <a:ext uri="{FF2B5EF4-FFF2-40B4-BE49-F238E27FC236}">
                <a16:creationId xmlns:a16="http://schemas.microsoft.com/office/drawing/2014/main" id="{649CCF1E-EA5A-4D98-B273-677CB7D5E55F}"/>
              </a:ext>
            </a:extLst>
          </p:cNvPr>
          <p:cNvSpPr txBox="1"/>
          <p:nvPr/>
        </p:nvSpPr>
        <p:spPr>
          <a:xfrm>
            <a:off x="4419599" y="2039703"/>
            <a:ext cx="2019300"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Kingdom</a:t>
            </a:r>
            <a:endParaRPr lang="en-US" dirty="0"/>
          </a:p>
        </p:txBody>
      </p:sp>
      <p:sp>
        <p:nvSpPr>
          <p:cNvPr id="13" name="TextBox 12">
            <a:extLst>
              <a:ext uri="{FF2B5EF4-FFF2-40B4-BE49-F238E27FC236}">
                <a16:creationId xmlns:a16="http://schemas.microsoft.com/office/drawing/2014/main" id="{E6DE7F2D-D179-4A28-AB51-F37D413E861D}"/>
              </a:ext>
            </a:extLst>
          </p:cNvPr>
          <p:cNvSpPr txBox="1"/>
          <p:nvPr/>
        </p:nvSpPr>
        <p:spPr>
          <a:xfrm>
            <a:off x="4702628" y="2326648"/>
            <a:ext cx="1638300"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power</a:t>
            </a:r>
            <a:endParaRPr lang="en-US" dirty="0"/>
          </a:p>
        </p:txBody>
      </p:sp>
    </p:spTree>
    <p:extLst>
      <p:ext uri="{BB962C8B-B14F-4D97-AF65-F5344CB8AC3E}">
        <p14:creationId xmlns:p14="http://schemas.microsoft.com/office/powerpoint/2010/main" val="84801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0"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229722"/>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  </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5AD2F151-7E3A-4AFB-9720-6D74BD5D7235}"/>
              </a:ext>
            </a:extLst>
          </p:cNvPr>
          <p:cNvSpPr/>
          <p:nvPr/>
        </p:nvSpPr>
        <p:spPr>
          <a:xfrm>
            <a:off x="190072" y="2328070"/>
            <a:ext cx="12001928" cy="2554545"/>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you shall receive power when the Holy Spirit has come upon you; and you shall be witnesses to Me in Jerusalem, and in all Judea and Samaria, and to the end of the earth. </a:t>
            </a:r>
            <a:r>
              <a:rPr lang="en-US" sz="2000" dirty="0">
                <a:latin typeface="Times New Roman" panose="02020603050405020304" pitchFamily="18" charset="0"/>
                <a:cs typeface="Times New Roman" panose="02020603050405020304" pitchFamily="18" charset="0"/>
              </a:rPr>
              <a:t>(Acts 1:8 NKJV)</a:t>
            </a:r>
          </a:p>
        </p:txBody>
      </p:sp>
      <p:sp>
        <p:nvSpPr>
          <p:cNvPr id="15" name="Rectangle 14">
            <a:extLst>
              <a:ext uri="{FF2B5EF4-FFF2-40B4-BE49-F238E27FC236}">
                <a16:creationId xmlns:a16="http://schemas.microsoft.com/office/drawing/2014/main" id="{7975730B-0FEE-4943-9F6D-F49D1527A0AA}"/>
              </a:ext>
            </a:extLst>
          </p:cNvPr>
          <p:cNvSpPr/>
          <p:nvPr/>
        </p:nvSpPr>
        <p:spPr>
          <a:xfrm>
            <a:off x="170688" y="5031532"/>
            <a:ext cx="11862922"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do not be drunk with wine, in which is dissipation; but be filled with the </a:t>
            </a:r>
            <a:r>
              <a:rPr lang="en-US" sz="4000" b="1" dirty="0">
                <a:latin typeface="Times New Roman" panose="02020603050405020304" pitchFamily="18" charset="0"/>
                <a:cs typeface="Times New Roman" panose="02020603050405020304" pitchFamily="18" charset="0"/>
              </a:rPr>
              <a:t>Kingdom power </a:t>
            </a:r>
            <a:r>
              <a:rPr lang="en-US" sz="2000" dirty="0">
                <a:latin typeface="Times New Roman" panose="02020603050405020304" pitchFamily="18" charset="0"/>
                <a:cs typeface="Times New Roman" panose="02020603050405020304" pitchFamily="18" charset="0"/>
              </a:rPr>
              <a:t>(Ephesians 5:18 NKJV)</a:t>
            </a:r>
          </a:p>
        </p:txBody>
      </p:sp>
      <p:sp>
        <p:nvSpPr>
          <p:cNvPr id="7" name="Rectangle 6">
            <a:extLst>
              <a:ext uri="{FF2B5EF4-FFF2-40B4-BE49-F238E27FC236}">
                <a16:creationId xmlns:a16="http://schemas.microsoft.com/office/drawing/2014/main" id="{57C4105B-FB9A-4776-8D0B-F50D2F275276}"/>
              </a:ext>
            </a:extLst>
          </p:cNvPr>
          <p:cNvSpPr/>
          <p:nvPr/>
        </p:nvSpPr>
        <p:spPr>
          <a:xfrm>
            <a:off x="372193" y="839374"/>
            <a:ext cx="11316984" cy="1200329"/>
          </a:xfrm>
          <a:prstGeom prst="rect">
            <a:avLst/>
          </a:prstGeom>
        </p:spPr>
        <p:txBody>
          <a:bodyPr wrap="square">
            <a:spAutoFit/>
          </a:bodyPr>
          <a:lstStyle/>
          <a:p>
            <a:pPr algn="ctr"/>
            <a:r>
              <a:rPr lang="en-US" sz="3600" b="1" dirty="0">
                <a:latin typeface="Times New Roman" panose="02020603050405020304" pitchFamily="18" charset="0"/>
                <a:cs typeface="Times New Roman" panose="02020603050405020304" pitchFamily="18" charset="0"/>
              </a:rPr>
              <a:t>Facilitating the Power of the Kingdom is the Work of the Holy Spirit</a:t>
            </a:r>
          </a:p>
        </p:txBody>
      </p:sp>
      <p:sp>
        <p:nvSpPr>
          <p:cNvPr id="10" name="TextBox 9">
            <a:extLst>
              <a:ext uri="{FF2B5EF4-FFF2-40B4-BE49-F238E27FC236}">
                <a16:creationId xmlns:a16="http://schemas.microsoft.com/office/drawing/2014/main" id="{649CCF1E-EA5A-4D98-B273-677CB7D5E55F}"/>
              </a:ext>
            </a:extLst>
          </p:cNvPr>
          <p:cNvSpPr txBox="1"/>
          <p:nvPr/>
        </p:nvSpPr>
        <p:spPr>
          <a:xfrm>
            <a:off x="4419599" y="2039703"/>
            <a:ext cx="2019300"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Kingdom</a:t>
            </a:r>
            <a:endParaRPr lang="en-US" dirty="0"/>
          </a:p>
        </p:txBody>
      </p:sp>
      <p:sp>
        <p:nvSpPr>
          <p:cNvPr id="13" name="TextBox 12">
            <a:extLst>
              <a:ext uri="{FF2B5EF4-FFF2-40B4-BE49-F238E27FC236}">
                <a16:creationId xmlns:a16="http://schemas.microsoft.com/office/drawing/2014/main" id="{E6DE7F2D-D179-4A28-AB51-F37D413E861D}"/>
              </a:ext>
            </a:extLst>
          </p:cNvPr>
          <p:cNvSpPr txBox="1"/>
          <p:nvPr/>
        </p:nvSpPr>
        <p:spPr>
          <a:xfrm>
            <a:off x="4702628" y="2326648"/>
            <a:ext cx="1638300"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power</a:t>
            </a:r>
            <a:endParaRPr lang="en-US" dirty="0"/>
          </a:p>
        </p:txBody>
      </p:sp>
    </p:spTree>
    <p:extLst>
      <p:ext uri="{BB962C8B-B14F-4D97-AF65-F5344CB8AC3E}">
        <p14:creationId xmlns:p14="http://schemas.microsoft.com/office/powerpoint/2010/main" val="216924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786553" y="643696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7" name="Rectangle 6">
            <a:extLst>
              <a:ext uri="{FF2B5EF4-FFF2-40B4-BE49-F238E27FC236}">
                <a16:creationId xmlns:a16="http://schemas.microsoft.com/office/drawing/2014/main" id="{2AAF2793-D079-4F8C-B675-E724C8D75811}"/>
              </a:ext>
            </a:extLst>
          </p:cNvPr>
          <p:cNvSpPr/>
          <p:nvPr/>
        </p:nvSpPr>
        <p:spPr>
          <a:xfrm>
            <a:off x="129112" y="924824"/>
            <a:ext cx="12001928"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Then He called His twelve disciples together and gave them power and authority over all demons, and to cure diseases.   </a:t>
            </a:r>
            <a:r>
              <a:rPr lang="en-US" sz="2000" dirty="0">
                <a:latin typeface="Times New Roman" panose="02020603050405020304" pitchFamily="18" charset="0"/>
                <a:cs typeface="Times New Roman" panose="02020603050405020304" pitchFamily="18" charset="0"/>
              </a:rPr>
              <a:t>(Luke 9:1 NKJV)</a:t>
            </a:r>
          </a:p>
        </p:txBody>
      </p:sp>
      <p:sp>
        <p:nvSpPr>
          <p:cNvPr id="10" name="Title 1">
            <a:extLst>
              <a:ext uri="{FF2B5EF4-FFF2-40B4-BE49-F238E27FC236}">
                <a16:creationId xmlns:a16="http://schemas.microsoft.com/office/drawing/2014/main" id="{EB6EA612-9058-408F-BC0A-08FEF16F524F}"/>
              </a:ext>
            </a:extLst>
          </p:cNvPr>
          <p:cNvSpPr txBox="1">
            <a:spLocks/>
          </p:cNvSpPr>
          <p:nvPr/>
        </p:nvSpPr>
        <p:spPr>
          <a:xfrm>
            <a:off x="0" y="-133280"/>
            <a:ext cx="12131040" cy="11629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6000" dirty="0">
                <a:solidFill>
                  <a:srgbClr val="00B0F0"/>
                </a:solidFill>
                <a:latin typeface="Times New Roman" panose="02020603050405020304" pitchFamily="18" charset="0"/>
                <a:cs typeface="Times New Roman" panose="02020603050405020304" pitchFamily="18" charset="0"/>
              </a:rPr>
              <a:t>Kingdom keys</a:t>
            </a:r>
          </a:p>
        </p:txBody>
      </p:sp>
      <p:sp>
        <p:nvSpPr>
          <p:cNvPr id="8" name="Rectangle 7">
            <a:extLst>
              <a:ext uri="{FF2B5EF4-FFF2-40B4-BE49-F238E27FC236}">
                <a16:creationId xmlns:a16="http://schemas.microsoft.com/office/drawing/2014/main" id="{6206644A-7168-492D-B594-B13D5306D976}"/>
              </a:ext>
            </a:extLst>
          </p:cNvPr>
          <p:cNvSpPr/>
          <p:nvPr/>
        </p:nvSpPr>
        <p:spPr>
          <a:xfrm>
            <a:off x="185766" y="3207485"/>
            <a:ext cx="11585337" cy="317009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Many will say to Me in that day, ‘Lord, Lord, have we not prophesied in Your name, cast out demons in Your name, and done many wonders in Your name?’ “And then I will declare to them, ‘I never knew you; depart from Me, you who practice lawlessness!’  </a:t>
            </a:r>
            <a:r>
              <a:rPr lang="en-US" sz="2000" dirty="0">
                <a:latin typeface="Times New Roman" panose="02020603050405020304" pitchFamily="18" charset="0"/>
                <a:cs typeface="Times New Roman" panose="02020603050405020304" pitchFamily="18" charset="0"/>
              </a:rPr>
              <a:t>(Matthew 7:22 NKJV)</a:t>
            </a:r>
          </a:p>
        </p:txBody>
      </p:sp>
      <p:sp>
        <p:nvSpPr>
          <p:cNvPr id="14" name="TextBox 13">
            <a:extLst>
              <a:ext uri="{FF2B5EF4-FFF2-40B4-BE49-F238E27FC236}">
                <a16:creationId xmlns:a16="http://schemas.microsoft.com/office/drawing/2014/main" id="{ECD47237-A9F5-4516-813A-3DE63180ED0C}"/>
              </a:ext>
            </a:extLst>
          </p:cNvPr>
          <p:cNvSpPr txBox="1"/>
          <p:nvPr/>
        </p:nvSpPr>
        <p:spPr>
          <a:xfrm rot="1882691">
            <a:off x="963056" y="3178041"/>
            <a:ext cx="10577960" cy="769441"/>
          </a:xfrm>
          <a:prstGeom prst="rect">
            <a:avLst/>
          </a:prstGeom>
          <a:noFill/>
        </p:spPr>
        <p:txBody>
          <a:bodyPr wrap="none" rtlCol="0">
            <a:spAutoFit/>
          </a:bodyPr>
          <a:lstStyle/>
          <a:p>
            <a:r>
              <a:rPr lang="en-US" sz="4400" b="1" u="sng" dirty="0" err="1">
                <a:latin typeface="Times New Roman" panose="02020603050405020304" pitchFamily="18" charset="0"/>
                <a:cs typeface="Times New Roman" panose="02020603050405020304" pitchFamily="18" charset="0"/>
              </a:rPr>
              <a:t>KingdomPower</a:t>
            </a:r>
            <a:r>
              <a:rPr lang="en-US" sz="4400" b="1" u="sng" dirty="0">
                <a:latin typeface="Times New Roman" panose="02020603050405020304" pitchFamily="18" charset="0"/>
                <a:cs typeface="Times New Roman" panose="02020603050405020304" pitchFamily="18" charset="0"/>
              </a:rPr>
              <a:t> is not Performing Miracles</a:t>
            </a:r>
          </a:p>
        </p:txBody>
      </p:sp>
    </p:spTree>
    <p:extLst>
      <p:ext uri="{BB962C8B-B14F-4D97-AF65-F5344CB8AC3E}">
        <p14:creationId xmlns:p14="http://schemas.microsoft.com/office/powerpoint/2010/main" val="18804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2" name="Rectangle 11">
            <a:extLst>
              <a:ext uri="{FF2B5EF4-FFF2-40B4-BE49-F238E27FC236}">
                <a16:creationId xmlns:a16="http://schemas.microsoft.com/office/drawing/2014/main" id="{7F5DAFA6-2BCB-404D-8D75-7B1232AB30F6}"/>
              </a:ext>
            </a:extLst>
          </p:cNvPr>
          <p:cNvSpPr/>
          <p:nvPr/>
        </p:nvSpPr>
        <p:spPr>
          <a:xfrm>
            <a:off x="154906" y="1029693"/>
            <a:ext cx="11585337" cy="1015663"/>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…Having a form of godliness but denying its power.  </a:t>
            </a:r>
          </a:p>
          <a:p>
            <a:r>
              <a:rPr lang="en-US" sz="2000" dirty="0">
                <a:latin typeface="Times New Roman" panose="02020603050405020304" pitchFamily="18" charset="0"/>
                <a:cs typeface="Times New Roman" panose="02020603050405020304" pitchFamily="18" charset="0"/>
              </a:rPr>
              <a:t>(2 Timothy 3:5 NKJV)</a:t>
            </a:r>
          </a:p>
        </p:txBody>
      </p:sp>
      <p:sp>
        <p:nvSpPr>
          <p:cNvPr id="10" name="Rectangle 9">
            <a:extLst>
              <a:ext uri="{FF2B5EF4-FFF2-40B4-BE49-F238E27FC236}">
                <a16:creationId xmlns:a16="http://schemas.microsoft.com/office/drawing/2014/main" id="{6785B373-8B8A-48DD-BF1C-2D1532C9070B}"/>
              </a:ext>
            </a:extLst>
          </p:cNvPr>
          <p:cNvSpPr/>
          <p:nvPr/>
        </p:nvSpPr>
        <p:spPr>
          <a:xfrm>
            <a:off x="154907" y="2463677"/>
            <a:ext cx="11585337" cy="1631216"/>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Even so you also outwardly appear righteous to men, but inside you are full of hypocrisy and lawlessness. </a:t>
            </a:r>
          </a:p>
          <a:p>
            <a:r>
              <a:rPr lang="en-US" sz="2000" dirty="0">
                <a:latin typeface="Times New Roman" panose="02020603050405020304" pitchFamily="18" charset="0"/>
                <a:cs typeface="Times New Roman" panose="02020603050405020304" pitchFamily="18" charset="0"/>
              </a:rPr>
              <a:t>(Matthew 23:28 NKJV)</a:t>
            </a:r>
          </a:p>
        </p:txBody>
      </p:sp>
      <p:sp>
        <p:nvSpPr>
          <p:cNvPr id="9" name="Title 1">
            <a:extLst>
              <a:ext uri="{FF2B5EF4-FFF2-40B4-BE49-F238E27FC236}">
                <a16:creationId xmlns:a16="http://schemas.microsoft.com/office/drawing/2014/main" id="{38058636-73D2-4D4A-9FC1-0E9CF05B0DEF}"/>
              </a:ext>
            </a:extLst>
          </p:cNvPr>
          <p:cNvSpPr txBox="1">
            <a:spLocks/>
          </p:cNvSpPr>
          <p:nvPr/>
        </p:nvSpPr>
        <p:spPr>
          <a:xfrm>
            <a:off x="0" y="-133280"/>
            <a:ext cx="12131040" cy="11629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6000" dirty="0">
                <a:solidFill>
                  <a:srgbClr val="00B0F0"/>
                </a:solidFill>
                <a:latin typeface="Times New Roman" panose="02020603050405020304" pitchFamily="18" charset="0"/>
                <a:cs typeface="Times New Roman" panose="02020603050405020304" pitchFamily="18" charset="0"/>
              </a:rPr>
              <a:t>Kingdom keys</a:t>
            </a:r>
          </a:p>
        </p:txBody>
      </p:sp>
      <p:sp>
        <p:nvSpPr>
          <p:cNvPr id="11" name="Rectangle 10">
            <a:extLst>
              <a:ext uri="{FF2B5EF4-FFF2-40B4-BE49-F238E27FC236}">
                <a16:creationId xmlns:a16="http://schemas.microsoft.com/office/drawing/2014/main" id="{E9F88BE4-0E13-4B84-B234-7A6AAA765A74}"/>
              </a:ext>
            </a:extLst>
          </p:cNvPr>
          <p:cNvSpPr/>
          <p:nvPr/>
        </p:nvSpPr>
        <p:spPr>
          <a:xfrm>
            <a:off x="272851" y="4518839"/>
            <a:ext cx="11585337"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Also He spoke this parable to some who trusted in themselves that they were righteous, and despised others: </a:t>
            </a:r>
            <a:r>
              <a:rPr lang="en-US" sz="2000" dirty="0">
                <a:latin typeface="Times New Roman" panose="02020603050405020304" pitchFamily="18" charset="0"/>
                <a:cs typeface="Times New Roman" panose="02020603050405020304" pitchFamily="18" charset="0"/>
              </a:rPr>
              <a:t>(Luke 18:9 NKJV)</a:t>
            </a:r>
          </a:p>
        </p:txBody>
      </p:sp>
      <p:sp>
        <p:nvSpPr>
          <p:cNvPr id="5" name="TextBox 4">
            <a:extLst>
              <a:ext uri="{FF2B5EF4-FFF2-40B4-BE49-F238E27FC236}">
                <a16:creationId xmlns:a16="http://schemas.microsoft.com/office/drawing/2014/main" id="{4B78AD1A-406B-4B12-9039-23E8F77C7757}"/>
              </a:ext>
            </a:extLst>
          </p:cNvPr>
          <p:cNvSpPr txBox="1"/>
          <p:nvPr/>
        </p:nvSpPr>
        <p:spPr>
          <a:xfrm rot="1882691">
            <a:off x="961211" y="2982860"/>
            <a:ext cx="9972730" cy="830997"/>
          </a:xfrm>
          <a:prstGeom prst="rect">
            <a:avLst/>
          </a:prstGeom>
          <a:noFill/>
        </p:spPr>
        <p:txBody>
          <a:bodyPr wrap="none" rtlCol="0">
            <a:spAutoFit/>
          </a:bodyPr>
          <a:lstStyle/>
          <a:p>
            <a:r>
              <a:rPr lang="en-US" sz="4800" b="1" u="sng" dirty="0">
                <a:latin typeface="Times New Roman" panose="02020603050405020304" pitchFamily="18" charset="0"/>
                <a:cs typeface="Times New Roman" panose="02020603050405020304" pitchFamily="18" charset="0"/>
              </a:rPr>
              <a:t>Kingdom Power is not Personal Piety</a:t>
            </a:r>
          </a:p>
        </p:txBody>
      </p:sp>
    </p:spTree>
    <p:extLst>
      <p:ext uri="{BB962C8B-B14F-4D97-AF65-F5344CB8AC3E}">
        <p14:creationId xmlns:p14="http://schemas.microsoft.com/office/powerpoint/2010/main" val="2631745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4" name="Rectangle 13">
            <a:extLst>
              <a:ext uri="{FF2B5EF4-FFF2-40B4-BE49-F238E27FC236}">
                <a16:creationId xmlns:a16="http://schemas.microsoft.com/office/drawing/2014/main" id="{FA246CEE-6736-4D81-8EEC-445BBDC22D96}"/>
              </a:ext>
            </a:extLst>
          </p:cNvPr>
          <p:cNvSpPr/>
          <p:nvPr/>
        </p:nvSpPr>
        <p:spPr>
          <a:xfrm>
            <a:off x="437508" y="909103"/>
            <a:ext cx="11316984" cy="2862322"/>
          </a:xfrm>
          <a:prstGeom prst="rect">
            <a:avLst/>
          </a:prstGeom>
        </p:spPr>
        <p:txBody>
          <a:bodyPr wrap="square">
            <a:spAutoFit/>
          </a:bodyPr>
          <a:lstStyle/>
          <a:p>
            <a:pPr algn="ctr"/>
            <a:r>
              <a:rPr lang="en-US" sz="6000" b="1" dirty="0">
                <a:latin typeface="Times New Roman" panose="02020603050405020304" pitchFamily="18" charset="0"/>
                <a:cs typeface="Times New Roman" panose="02020603050405020304" pitchFamily="18" charset="0"/>
              </a:rPr>
              <a:t>Kingdom power is not what is performed outwardly on others or what is practiced inwardly. </a:t>
            </a:r>
          </a:p>
        </p:txBody>
      </p:sp>
      <p:sp>
        <p:nvSpPr>
          <p:cNvPr id="13" name="Title 1">
            <a:extLst>
              <a:ext uri="{FF2B5EF4-FFF2-40B4-BE49-F238E27FC236}">
                <a16:creationId xmlns:a16="http://schemas.microsoft.com/office/drawing/2014/main" id="{03C4A39D-731E-4B5C-BD86-CE38F2D2C8B0}"/>
              </a:ext>
            </a:extLst>
          </p:cNvPr>
          <p:cNvSpPr txBox="1">
            <a:spLocks/>
          </p:cNvSpPr>
          <p:nvPr/>
        </p:nvSpPr>
        <p:spPr>
          <a:xfrm>
            <a:off x="0" y="-133280"/>
            <a:ext cx="12131040" cy="11629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6000" dirty="0">
                <a:solidFill>
                  <a:srgbClr val="00B0F0"/>
                </a:solidFill>
                <a:latin typeface="Times New Roman" panose="02020603050405020304" pitchFamily="18" charset="0"/>
                <a:cs typeface="Times New Roman" panose="02020603050405020304" pitchFamily="18" charset="0"/>
              </a:rPr>
              <a:t>Kingdom keys</a:t>
            </a:r>
          </a:p>
        </p:txBody>
      </p:sp>
      <p:sp>
        <p:nvSpPr>
          <p:cNvPr id="6" name="TextBox 5">
            <a:extLst>
              <a:ext uri="{FF2B5EF4-FFF2-40B4-BE49-F238E27FC236}">
                <a16:creationId xmlns:a16="http://schemas.microsoft.com/office/drawing/2014/main" id="{7F9905F8-FD13-45EB-BD65-0232FFB89A42}"/>
              </a:ext>
            </a:extLst>
          </p:cNvPr>
          <p:cNvSpPr txBox="1"/>
          <p:nvPr/>
        </p:nvSpPr>
        <p:spPr>
          <a:xfrm>
            <a:off x="0" y="3903812"/>
            <a:ext cx="12033610" cy="2862322"/>
          </a:xfrm>
          <a:prstGeom prst="rect">
            <a:avLst/>
          </a:prstGeom>
          <a:noFill/>
        </p:spPr>
        <p:txBody>
          <a:bodyPr wrap="square">
            <a:spAutoFit/>
          </a:bodyPr>
          <a:lstStyle/>
          <a:p>
            <a:pPr algn="ctr"/>
            <a:r>
              <a:rPr kumimoji="0" lang="en-US" sz="6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Rather, Kingdom Power is the ability to be and to do what God</a:t>
            </a:r>
            <a:r>
              <a:rPr kumimoji="0" lang="en-US" sz="6000" b="1"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requires</a:t>
            </a:r>
            <a:r>
              <a:rPr kumimoji="0" lang="en-US" sz="6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of us.</a:t>
            </a:r>
            <a:endParaRPr lang="en-US" dirty="0"/>
          </a:p>
        </p:txBody>
      </p:sp>
    </p:spTree>
    <p:extLst>
      <p:ext uri="{BB962C8B-B14F-4D97-AF65-F5344CB8AC3E}">
        <p14:creationId xmlns:p14="http://schemas.microsoft.com/office/powerpoint/2010/main" val="290766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2" name="Rectangle 11">
            <a:extLst>
              <a:ext uri="{FF2B5EF4-FFF2-40B4-BE49-F238E27FC236}">
                <a16:creationId xmlns:a16="http://schemas.microsoft.com/office/drawing/2014/main" id="{7F5DAFA6-2BCB-404D-8D75-7B1232AB30F6}"/>
              </a:ext>
            </a:extLst>
          </p:cNvPr>
          <p:cNvSpPr/>
          <p:nvPr/>
        </p:nvSpPr>
        <p:spPr>
          <a:xfrm>
            <a:off x="36195" y="3134161"/>
            <a:ext cx="12001928" cy="378565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Jesus replied: “‘Love the Lord your God with all your heart and with all your soul and with all your mind.' This is the first and greatest commandment. And the second is like it: ‘Love your neighbor as yourself.' All the Law and the Prophets hang on these two commandments.”  </a:t>
            </a:r>
            <a:r>
              <a:rPr lang="en-US" sz="2000" dirty="0">
                <a:latin typeface="Times New Roman" panose="02020603050405020304" pitchFamily="18" charset="0"/>
                <a:cs typeface="Times New Roman" panose="02020603050405020304" pitchFamily="18" charset="0"/>
              </a:rPr>
              <a:t>(Matthew 22:37 NIV)</a:t>
            </a:r>
          </a:p>
        </p:txBody>
      </p:sp>
      <p:sp>
        <p:nvSpPr>
          <p:cNvPr id="9" name="Title 1">
            <a:extLst>
              <a:ext uri="{FF2B5EF4-FFF2-40B4-BE49-F238E27FC236}">
                <a16:creationId xmlns:a16="http://schemas.microsoft.com/office/drawing/2014/main" id="{9C0494F5-20FF-4113-ADE8-691CBE938059}"/>
              </a:ext>
            </a:extLst>
          </p:cNvPr>
          <p:cNvSpPr txBox="1">
            <a:spLocks/>
          </p:cNvSpPr>
          <p:nvPr/>
        </p:nvSpPr>
        <p:spPr>
          <a:xfrm>
            <a:off x="0" y="-133280"/>
            <a:ext cx="12131040" cy="11629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6000" dirty="0">
                <a:solidFill>
                  <a:srgbClr val="00B0F0"/>
                </a:solidFill>
                <a:latin typeface="Times New Roman" panose="02020603050405020304" pitchFamily="18" charset="0"/>
                <a:cs typeface="Times New Roman" panose="02020603050405020304" pitchFamily="18" charset="0"/>
              </a:rPr>
              <a:t>Kingdom keys</a:t>
            </a:r>
          </a:p>
        </p:txBody>
      </p:sp>
      <p:sp>
        <p:nvSpPr>
          <p:cNvPr id="7" name="Rectangle 6">
            <a:extLst>
              <a:ext uri="{FF2B5EF4-FFF2-40B4-BE49-F238E27FC236}">
                <a16:creationId xmlns:a16="http://schemas.microsoft.com/office/drawing/2014/main" id="{F0A39953-03E0-4C61-9D99-AA4766E53830}"/>
              </a:ext>
            </a:extLst>
          </p:cNvPr>
          <p:cNvSpPr/>
          <p:nvPr/>
        </p:nvSpPr>
        <p:spPr>
          <a:xfrm>
            <a:off x="64556" y="1572922"/>
            <a:ext cx="12001928"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For all the law is fulfilled in one word, even in this: “You shall love your neighbor as yourself.” </a:t>
            </a:r>
            <a:r>
              <a:rPr lang="en-US" sz="2000" dirty="0">
                <a:latin typeface="Times New Roman" panose="02020603050405020304" pitchFamily="18" charset="0"/>
                <a:cs typeface="Times New Roman" panose="02020603050405020304" pitchFamily="18" charset="0"/>
              </a:rPr>
              <a:t>(Galatians 5:14 NKJV)</a:t>
            </a:r>
          </a:p>
        </p:txBody>
      </p:sp>
      <p:sp>
        <p:nvSpPr>
          <p:cNvPr id="14" name="TextBox 13">
            <a:extLst>
              <a:ext uri="{FF2B5EF4-FFF2-40B4-BE49-F238E27FC236}">
                <a16:creationId xmlns:a16="http://schemas.microsoft.com/office/drawing/2014/main" id="{4BFD1A8D-286E-43E1-8160-AC84C050FD9F}"/>
              </a:ext>
            </a:extLst>
          </p:cNvPr>
          <p:cNvSpPr txBox="1"/>
          <p:nvPr/>
        </p:nvSpPr>
        <p:spPr>
          <a:xfrm>
            <a:off x="2377168" y="2188475"/>
            <a:ext cx="1057275"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love</a:t>
            </a:r>
            <a:endParaRPr lang="en-US" dirty="0"/>
          </a:p>
        </p:txBody>
      </p:sp>
      <p:sp>
        <p:nvSpPr>
          <p:cNvPr id="10" name="Rectangle 9">
            <a:extLst>
              <a:ext uri="{FF2B5EF4-FFF2-40B4-BE49-F238E27FC236}">
                <a16:creationId xmlns:a16="http://schemas.microsoft.com/office/drawing/2014/main" id="{BFB73F68-8F3F-4126-AA7C-5A42D330FA84}"/>
              </a:ext>
            </a:extLst>
          </p:cNvPr>
          <p:cNvSpPr/>
          <p:nvPr/>
        </p:nvSpPr>
        <p:spPr>
          <a:xfrm>
            <a:off x="378667" y="669207"/>
            <a:ext cx="11316984" cy="1015663"/>
          </a:xfrm>
          <a:prstGeom prst="rect">
            <a:avLst/>
          </a:prstGeom>
        </p:spPr>
        <p:txBody>
          <a:bodyPr wrap="square">
            <a:spAutoFit/>
          </a:bodyPr>
          <a:lstStyle/>
          <a:p>
            <a:pPr algn="ctr"/>
            <a:r>
              <a:rPr lang="en-US" sz="6000" b="1" dirty="0">
                <a:latin typeface="Times New Roman" panose="02020603050405020304" pitchFamily="18" charset="0"/>
                <a:cs typeface="Times New Roman" panose="02020603050405020304" pitchFamily="18" charset="0"/>
              </a:rPr>
              <a:t>God requires us to do one thing.</a:t>
            </a:r>
          </a:p>
        </p:txBody>
      </p:sp>
      <p:sp>
        <p:nvSpPr>
          <p:cNvPr id="13" name="TextBox 12">
            <a:extLst>
              <a:ext uri="{FF2B5EF4-FFF2-40B4-BE49-F238E27FC236}">
                <a16:creationId xmlns:a16="http://schemas.microsoft.com/office/drawing/2014/main" id="{85084B1F-C210-4705-A6CD-F33295386630}"/>
              </a:ext>
            </a:extLst>
          </p:cNvPr>
          <p:cNvSpPr txBox="1"/>
          <p:nvPr/>
        </p:nvSpPr>
        <p:spPr>
          <a:xfrm>
            <a:off x="3489631" y="3134161"/>
            <a:ext cx="1397453"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Love</a:t>
            </a:r>
            <a:endParaRPr lang="en-US" dirty="0"/>
          </a:p>
        </p:txBody>
      </p:sp>
      <p:sp>
        <p:nvSpPr>
          <p:cNvPr id="15" name="TextBox 14">
            <a:extLst>
              <a:ext uri="{FF2B5EF4-FFF2-40B4-BE49-F238E27FC236}">
                <a16:creationId xmlns:a16="http://schemas.microsoft.com/office/drawing/2014/main" id="{A9F71B63-FF25-4BA3-87F0-E0AD42A6CF00}"/>
              </a:ext>
            </a:extLst>
          </p:cNvPr>
          <p:cNvSpPr txBox="1"/>
          <p:nvPr/>
        </p:nvSpPr>
        <p:spPr>
          <a:xfrm>
            <a:off x="3707345" y="4962728"/>
            <a:ext cx="1397453"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Love</a:t>
            </a:r>
            <a:endParaRPr lang="en-US" dirty="0"/>
          </a:p>
        </p:txBody>
      </p:sp>
      <p:sp>
        <p:nvSpPr>
          <p:cNvPr id="16" name="TextBox 15">
            <a:extLst>
              <a:ext uri="{FF2B5EF4-FFF2-40B4-BE49-F238E27FC236}">
                <a16:creationId xmlns:a16="http://schemas.microsoft.com/office/drawing/2014/main" id="{50063871-9F77-4954-A091-819C09DE3AD1}"/>
              </a:ext>
            </a:extLst>
          </p:cNvPr>
          <p:cNvSpPr txBox="1"/>
          <p:nvPr/>
        </p:nvSpPr>
        <p:spPr>
          <a:xfrm>
            <a:off x="3348719" y="2188475"/>
            <a:ext cx="3340553" cy="707886"/>
          </a:xfrm>
          <a:prstGeom prst="rect">
            <a:avLst/>
          </a:prstGeom>
          <a:noFill/>
        </p:spPr>
        <p:txBody>
          <a:bodyPr wrap="square">
            <a:spAutoFit/>
          </a:bodyPr>
          <a:lstStyle/>
          <a:p>
            <a:r>
              <a:rPr kumimoji="0" lang="en-US" sz="4000" b="1" i="1" u="sng"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your neighbor</a:t>
            </a:r>
            <a:endParaRPr lang="en-US" u="sng" dirty="0"/>
          </a:p>
        </p:txBody>
      </p:sp>
      <p:sp>
        <p:nvSpPr>
          <p:cNvPr id="18" name="TextBox 17">
            <a:extLst>
              <a:ext uri="{FF2B5EF4-FFF2-40B4-BE49-F238E27FC236}">
                <a16:creationId xmlns:a16="http://schemas.microsoft.com/office/drawing/2014/main" id="{B39B674B-0D1E-4F2D-AFCD-0B91D474A012}"/>
              </a:ext>
            </a:extLst>
          </p:cNvPr>
          <p:cNvSpPr txBox="1"/>
          <p:nvPr/>
        </p:nvSpPr>
        <p:spPr>
          <a:xfrm>
            <a:off x="6551840" y="3134161"/>
            <a:ext cx="2401660" cy="707886"/>
          </a:xfrm>
          <a:prstGeom prst="rect">
            <a:avLst/>
          </a:prstGeom>
          <a:noFill/>
        </p:spPr>
        <p:txBody>
          <a:bodyPr wrap="square">
            <a:spAutoFit/>
          </a:bodyPr>
          <a:lstStyle/>
          <a:p>
            <a:r>
              <a:rPr kumimoji="0" lang="en-US" sz="4000" b="1" i="1" u="sng"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your God </a:t>
            </a:r>
            <a:endParaRPr lang="en-US" u="sng" dirty="0"/>
          </a:p>
        </p:txBody>
      </p:sp>
      <p:sp>
        <p:nvSpPr>
          <p:cNvPr id="19" name="TextBox 18">
            <a:extLst>
              <a:ext uri="{FF2B5EF4-FFF2-40B4-BE49-F238E27FC236}">
                <a16:creationId xmlns:a16="http://schemas.microsoft.com/office/drawing/2014/main" id="{00377450-9D93-4F52-A9BF-3722D189E0BE}"/>
              </a:ext>
            </a:extLst>
          </p:cNvPr>
          <p:cNvSpPr txBox="1"/>
          <p:nvPr/>
        </p:nvSpPr>
        <p:spPr>
          <a:xfrm>
            <a:off x="4854348" y="4962728"/>
            <a:ext cx="3340553" cy="707886"/>
          </a:xfrm>
          <a:prstGeom prst="rect">
            <a:avLst/>
          </a:prstGeom>
          <a:noFill/>
        </p:spPr>
        <p:txBody>
          <a:bodyPr wrap="square">
            <a:spAutoFit/>
          </a:bodyPr>
          <a:lstStyle/>
          <a:p>
            <a:r>
              <a:rPr kumimoji="0" lang="en-US" sz="4000" b="1" i="1" u="sng"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your neighbor</a:t>
            </a:r>
            <a:endParaRPr lang="en-US" u="sng" dirty="0"/>
          </a:p>
        </p:txBody>
      </p:sp>
    </p:spTree>
    <p:extLst>
      <p:ext uri="{BB962C8B-B14F-4D97-AF65-F5344CB8AC3E}">
        <p14:creationId xmlns:p14="http://schemas.microsoft.com/office/powerpoint/2010/main" val="3366486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P spid="14" grpId="0"/>
      <p:bldP spid="13" grpId="0"/>
      <p:bldP spid="15" grpId="0"/>
      <p:bldP spid="16"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4" name="Rectangle 13">
            <a:extLst>
              <a:ext uri="{FF2B5EF4-FFF2-40B4-BE49-F238E27FC236}">
                <a16:creationId xmlns:a16="http://schemas.microsoft.com/office/drawing/2014/main" id="{FA246CEE-6736-4D81-8EEC-445BBDC22D96}"/>
              </a:ext>
            </a:extLst>
          </p:cNvPr>
          <p:cNvSpPr/>
          <p:nvPr/>
        </p:nvSpPr>
        <p:spPr>
          <a:xfrm>
            <a:off x="437508" y="1360860"/>
            <a:ext cx="11316984" cy="1015663"/>
          </a:xfrm>
          <a:prstGeom prst="rect">
            <a:avLst/>
          </a:prstGeom>
        </p:spPr>
        <p:txBody>
          <a:bodyPr wrap="square">
            <a:spAutoFit/>
          </a:bodyPr>
          <a:lstStyle/>
          <a:p>
            <a:pPr algn="ctr"/>
            <a:r>
              <a:rPr lang="en-US" sz="6000" b="1" dirty="0">
                <a:latin typeface="Times New Roman" panose="02020603050405020304" pitchFamily="18" charset="0"/>
                <a:cs typeface="Times New Roman" panose="02020603050405020304" pitchFamily="18" charset="0"/>
              </a:rPr>
              <a:t>God requires us to do one thing.</a:t>
            </a:r>
          </a:p>
        </p:txBody>
      </p:sp>
      <p:sp>
        <p:nvSpPr>
          <p:cNvPr id="13" name="Title 1">
            <a:extLst>
              <a:ext uri="{FF2B5EF4-FFF2-40B4-BE49-F238E27FC236}">
                <a16:creationId xmlns:a16="http://schemas.microsoft.com/office/drawing/2014/main" id="{03C4A39D-731E-4B5C-BD86-CE38F2D2C8B0}"/>
              </a:ext>
            </a:extLst>
          </p:cNvPr>
          <p:cNvSpPr txBox="1">
            <a:spLocks/>
          </p:cNvSpPr>
          <p:nvPr/>
        </p:nvSpPr>
        <p:spPr>
          <a:xfrm>
            <a:off x="0" y="-133280"/>
            <a:ext cx="12131040" cy="11629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6000" dirty="0">
                <a:solidFill>
                  <a:srgbClr val="00B0F0"/>
                </a:solidFill>
                <a:latin typeface="Times New Roman" panose="02020603050405020304" pitchFamily="18" charset="0"/>
                <a:cs typeface="Times New Roman" panose="02020603050405020304" pitchFamily="18" charset="0"/>
              </a:rPr>
              <a:t>Kingdom keys</a:t>
            </a:r>
          </a:p>
        </p:txBody>
      </p:sp>
      <p:sp>
        <p:nvSpPr>
          <p:cNvPr id="5" name="Rectangle 4">
            <a:extLst>
              <a:ext uri="{FF2B5EF4-FFF2-40B4-BE49-F238E27FC236}">
                <a16:creationId xmlns:a16="http://schemas.microsoft.com/office/drawing/2014/main" id="{6F6DA620-5FC2-47A4-A07D-B1199CB95EB7}"/>
              </a:ext>
            </a:extLst>
          </p:cNvPr>
          <p:cNvSpPr/>
          <p:nvPr/>
        </p:nvSpPr>
        <p:spPr>
          <a:xfrm>
            <a:off x="350423" y="2707690"/>
            <a:ext cx="11316984" cy="1938992"/>
          </a:xfrm>
          <a:prstGeom prst="rect">
            <a:avLst/>
          </a:prstGeom>
        </p:spPr>
        <p:txBody>
          <a:bodyPr wrap="square">
            <a:spAutoFit/>
          </a:bodyPr>
          <a:lstStyle/>
          <a:p>
            <a:pPr algn="ctr"/>
            <a:r>
              <a:rPr lang="en-US" sz="6000" b="1" dirty="0">
                <a:latin typeface="Times New Roman" panose="02020603050405020304" pitchFamily="18" charset="0"/>
                <a:cs typeface="Times New Roman" panose="02020603050405020304" pitchFamily="18" charset="0"/>
              </a:rPr>
              <a:t>We are completely powerless to do what God requires.</a:t>
            </a:r>
          </a:p>
        </p:txBody>
      </p:sp>
      <p:sp>
        <p:nvSpPr>
          <p:cNvPr id="6" name="Rectangle 5">
            <a:extLst>
              <a:ext uri="{FF2B5EF4-FFF2-40B4-BE49-F238E27FC236}">
                <a16:creationId xmlns:a16="http://schemas.microsoft.com/office/drawing/2014/main" id="{C931C652-7857-43CF-87AF-5BFA9C3F3E5A}"/>
              </a:ext>
            </a:extLst>
          </p:cNvPr>
          <p:cNvSpPr/>
          <p:nvPr/>
        </p:nvSpPr>
        <p:spPr>
          <a:xfrm>
            <a:off x="350423" y="4981695"/>
            <a:ext cx="11316984" cy="1938992"/>
          </a:xfrm>
          <a:prstGeom prst="rect">
            <a:avLst/>
          </a:prstGeom>
        </p:spPr>
        <p:txBody>
          <a:bodyPr wrap="square">
            <a:spAutoFit/>
          </a:bodyPr>
          <a:lstStyle/>
          <a:p>
            <a:pPr algn="ctr"/>
            <a:r>
              <a:rPr lang="en-US" sz="6000" b="1" dirty="0">
                <a:latin typeface="Times New Roman" panose="02020603050405020304" pitchFamily="18" charset="0"/>
                <a:cs typeface="Times New Roman" panose="02020603050405020304" pitchFamily="18" charset="0"/>
              </a:rPr>
              <a:t>What God requires is fleshly impossible.</a:t>
            </a:r>
          </a:p>
        </p:txBody>
      </p:sp>
    </p:spTree>
    <p:extLst>
      <p:ext uri="{BB962C8B-B14F-4D97-AF65-F5344CB8AC3E}">
        <p14:creationId xmlns:p14="http://schemas.microsoft.com/office/powerpoint/2010/main" val="62996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229722"/>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  </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13" name="Rectangle 12">
            <a:extLst>
              <a:ext uri="{FF2B5EF4-FFF2-40B4-BE49-F238E27FC236}">
                <a16:creationId xmlns:a16="http://schemas.microsoft.com/office/drawing/2014/main" id="{E9E49803-FCC1-4510-8A54-5BF5DA70C3CE}"/>
              </a:ext>
            </a:extLst>
          </p:cNvPr>
          <p:cNvSpPr/>
          <p:nvPr/>
        </p:nvSpPr>
        <p:spPr>
          <a:xfrm>
            <a:off x="31682" y="712029"/>
            <a:ext cx="12001928" cy="193899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Now hope does not disappoint, because the love of God has been poured out in our hearts by the Holy Spirit who was given to us. </a:t>
            </a:r>
            <a:r>
              <a:rPr lang="en-US" sz="2000" dirty="0">
                <a:latin typeface="Times New Roman" panose="02020603050405020304" pitchFamily="18" charset="0"/>
                <a:cs typeface="Times New Roman" panose="02020603050405020304" pitchFamily="18" charset="0"/>
              </a:rPr>
              <a:t>(Romans 5:5 NKJV)</a:t>
            </a:r>
          </a:p>
        </p:txBody>
      </p:sp>
      <p:sp>
        <p:nvSpPr>
          <p:cNvPr id="10" name="TextBox 9">
            <a:extLst>
              <a:ext uri="{FF2B5EF4-FFF2-40B4-BE49-F238E27FC236}">
                <a16:creationId xmlns:a16="http://schemas.microsoft.com/office/drawing/2014/main" id="{05686555-7D4B-4DC4-8644-AAE2B2077801}"/>
              </a:ext>
            </a:extLst>
          </p:cNvPr>
          <p:cNvSpPr txBox="1"/>
          <p:nvPr/>
        </p:nvSpPr>
        <p:spPr>
          <a:xfrm>
            <a:off x="8629651" y="1320845"/>
            <a:ext cx="2598964"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Holy Spirit </a:t>
            </a:r>
            <a:endParaRPr lang="en-US" dirty="0"/>
          </a:p>
        </p:txBody>
      </p:sp>
      <p:sp>
        <p:nvSpPr>
          <p:cNvPr id="16" name="TextBox 15">
            <a:extLst>
              <a:ext uri="{FF2B5EF4-FFF2-40B4-BE49-F238E27FC236}">
                <a16:creationId xmlns:a16="http://schemas.microsoft.com/office/drawing/2014/main" id="{0A874D50-028E-4319-8BD3-6FD1023CB94B}"/>
              </a:ext>
            </a:extLst>
          </p:cNvPr>
          <p:cNvSpPr txBox="1"/>
          <p:nvPr/>
        </p:nvSpPr>
        <p:spPr>
          <a:xfrm>
            <a:off x="9114878" y="718818"/>
            <a:ext cx="2798989"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love of God </a:t>
            </a:r>
            <a:endParaRPr lang="en-US" dirty="0"/>
          </a:p>
        </p:txBody>
      </p:sp>
      <p:sp>
        <p:nvSpPr>
          <p:cNvPr id="17" name="Rectangle 16">
            <a:extLst>
              <a:ext uri="{FF2B5EF4-FFF2-40B4-BE49-F238E27FC236}">
                <a16:creationId xmlns:a16="http://schemas.microsoft.com/office/drawing/2014/main" id="{3B58C523-A485-4BCD-A3BB-6A2199844AF9}"/>
              </a:ext>
            </a:extLst>
          </p:cNvPr>
          <p:cNvSpPr/>
          <p:nvPr/>
        </p:nvSpPr>
        <p:spPr>
          <a:xfrm>
            <a:off x="95035" y="2680276"/>
            <a:ext cx="12001928" cy="2862322"/>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No one has seen God at any time. If we love one another, God abides in us, and His love has been perfected in us. By this we know that we abide in Him, and He in us, because He has given us of His Spirit. </a:t>
            </a:r>
          </a:p>
          <a:p>
            <a:r>
              <a:rPr lang="en-US" sz="2000" dirty="0">
                <a:latin typeface="Times New Roman" panose="02020603050405020304" pitchFamily="18" charset="0"/>
                <a:cs typeface="Times New Roman" panose="02020603050405020304" pitchFamily="18" charset="0"/>
              </a:rPr>
              <a:t>(1 John 4:12 NKJV)</a:t>
            </a:r>
          </a:p>
        </p:txBody>
      </p:sp>
      <p:sp>
        <p:nvSpPr>
          <p:cNvPr id="18" name="TextBox 17">
            <a:extLst>
              <a:ext uri="{FF2B5EF4-FFF2-40B4-BE49-F238E27FC236}">
                <a16:creationId xmlns:a16="http://schemas.microsoft.com/office/drawing/2014/main" id="{65EDA8FA-FC12-43D3-905C-412E170FBAB4}"/>
              </a:ext>
            </a:extLst>
          </p:cNvPr>
          <p:cNvSpPr txBox="1"/>
          <p:nvPr/>
        </p:nvSpPr>
        <p:spPr>
          <a:xfrm>
            <a:off x="6617154" y="3292751"/>
            <a:ext cx="1966232"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His love </a:t>
            </a:r>
            <a:endParaRPr lang="en-US" dirty="0"/>
          </a:p>
        </p:txBody>
      </p:sp>
      <p:sp>
        <p:nvSpPr>
          <p:cNvPr id="19" name="TextBox 18">
            <a:extLst>
              <a:ext uri="{FF2B5EF4-FFF2-40B4-BE49-F238E27FC236}">
                <a16:creationId xmlns:a16="http://schemas.microsoft.com/office/drawing/2014/main" id="{22DC0412-3249-4EEB-BEDA-40A20F8C678E}"/>
              </a:ext>
            </a:extLst>
          </p:cNvPr>
          <p:cNvSpPr txBox="1"/>
          <p:nvPr/>
        </p:nvSpPr>
        <p:spPr>
          <a:xfrm>
            <a:off x="8863692" y="4511972"/>
            <a:ext cx="2615293"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His Spirit</a:t>
            </a:r>
            <a:endParaRPr lang="en-US" dirty="0"/>
          </a:p>
        </p:txBody>
      </p:sp>
      <p:sp>
        <p:nvSpPr>
          <p:cNvPr id="20" name="Rectangle 19">
            <a:extLst>
              <a:ext uri="{FF2B5EF4-FFF2-40B4-BE49-F238E27FC236}">
                <a16:creationId xmlns:a16="http://schemas.microsoft.com/office/drawing/2014/main" id="{DC4FD637-DED2-4521-816A-B80EF2037731}"/>
              </a:ext>
            </a:extLst>
          </p:cNvPr>
          <p:cNvSpPr/>
          <p:nvPr/>
        </p:nvSpPr>
        <p:spPr>
          <a:xfrm>
            <a:off x="95035" y="5579065"/>
            <a:ext cx="12001928"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God is love, and he who abides in love abides in God, and God in him. </a:t>
            </a:r>
            <a:r>
              <a:rPr lang="en-US" sz="2000" dirty="0">
                <a:latin typeface="Times New Roman" panose="02020603050405020304" pitchFamily="18" charset="0"/>
                <a:cs typeface="Times New Roman" panose="02020603050405020304" pitchFamily="18" charset="0"/>
              </a:rPr>
              <a:t>(1 John 4:16 NKJV)</a:t>
            </a:r>
          </a:p>
        </p:txBody>
      </p:sp>
      <p:sp>
        <p:nvSpPr>
          <p:cNvPr id="21" name="TextBox 20">
            <a:extLst>
              <a:ext uri="{FF2B5EF4-FFF2-40B4-BE49-F238E27FC236}">
                <a16:creationId xmlns:a16="http://schemas.microsoft.com/office/drawing/2014/main" id="{B6652656-1DA0-4C35-94A4-2AA714EC6AC5}"/>
              </a:ext>
            </a:extLst>
          </p:cNvPr>
          <p:cNvSpPr txBox="1"/>
          <p:nvPr/>
        </p:nvSpPr>
        <p:spPr>
          <a:xfrm>
            <a:off x="95035" y="5579065"/>
            <a:ext cx="2756807" cy="707886"/>
          </a:xfrm>
          <a:prstGeom prst="rect">
            <a:avLst/>
          </a:prstGeom>
          <a:noFill/>
        </p:spPr>
        <p:txBody>
          <a:bodyPr wrap="square">
            <a:spAutoFit/>
          </a:bodyPr>
          <a:lstStyle/>
          <a:p>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God </a:t>
            </a:r>
            <a:r>
              <a:rPr kumimoji="0" lang="en-US" sz="4000" b="1" i="1" u="sng"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is</a:t>
            </a:r>
            <a:r>
              <a:rPr kumimoji="0" lang="en-US" sz="40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love</a:t>
            </a:r>
            <a:endParaRPr lang="en-US" dirty="0"/>
          </a:p>
        </p:txBody>
      </p:sp>
    </p:spTree>
    <p:extLst>
      <p:ext uri="{BB962C8B-B14F-4D97-AF65-F5344CB8AC3E}">
        <p14:creationId xmlns:p14="http://schemas.microsoft.com/office/powerpoint/2010/main" val="328692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2480CB2F-D9B4-4A0E-8317-412DCD4605CF}"/>
              </a:ext>
            </a:extLst>
          </p:cNvPr>
          <p:cNvSpPr/>
          <p:nvPr/>
        </p:nvSpPr>
        <p:spPr>
          <a:xfrm>
            <a:off x="-138021" y="2002765"/>
            <a:ext cx="12122645" cy="2585323"/>
          </a:xfrm>
          <a:prstGeom prst="rect">
            <a:avLst/>
          </a:prstGeom>
        </p:spPr>
        <p:txBody>
          <a:bodyPr wrap="square">
            <a:spAutoFit/>
          </a:bodyPr>
          <a:lstStyle/>
          <a:p>
            <a:pPr algn="ctr"/>
            <a:r>
              <a:rPr lang="en-US" sz="5400" b="1" dirty="0">
                <a:latin typeface="Times New Roman" panose="02020603050405020304" pitchFamily="18" charset="0"/>
                <a:cs typeface="Times New Roman" panose="02020603050405020304" pitchFamily="18" charset="0"/>
              </a:rPr>
              <a:t>The ultimate Power of the Kingdom is the Supernatural Ability to </a:t>
            </a:r>
          </a:p>
          <a:p>
            <a:pPr algn="ctr"/>
            <a:r>
              <a:rPr lang="en-US" sz="5400" b="1" dirty="0">
                <a:latin typeface="Times New Roman" panose="02020603050405020304" pitchFamily="18" charset="0"/>
                <a:cs typeface="Times New Roman" panose="02020603050405020304" pitchFamily="18" charset="0"/>
              </a:rPr>
              <a:t>Love with God’s Love</a:t>
            </a:r>
          </a:p>
        </p:txBody>
      </p:sp>
      <p:sp>
        <p:nvSpPr>
          <p:cNvPr id="9" name="Title 1">
            <a:extLst>
              <a:ext uri="{FF2B5EF4-FFF2-40B4-BE49-F238E27FC236}">
                <a16:creationId xmlns:a16="http://schemas.microsoft.com/office/drawing/2014/main" id="{9C0494F5-20FF-4113-ADE8-691CBE938059}"/>
              </a:ext>
            </a:extLst>
          </p:cNvPr>
          <p:cNvSpPr txBox="1">
            <a:spLocks/>
          </p:cNvSpPr>
          <p:nvPr/>
        </p:nvSpPr>
        <p:spPr>
          <a:xfrm>
            <a:off x="0" y="-133280"/>
            <a:ext cx="12131040" cy="11629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6000" dirty="0">
                <a:solidFill>
                  <a:srgbClr val="00B0F0"/>
                </a:solidFill>
                <a:latin typeface="Times New Roman" panose="02020603050405020304" pitchFamily="18" charset="0"/>
                <a:cs typeface="Times New Roman" panose="02020603050405020304" pitchFamily="18" charset="0"/>
              </a:rPr>
              <a:t>Kingdom keys</a:t>
            </a:r>
          </a:p>
        </p:txBody>
      </p:sp>
    </p:spTree>
    <p:extLst>
      <p:ext uri="{BB962C8B-B14F-4D97-AF65-F5344CB8AC3E}">
        <p14:creationId xmlns:p14="http://schemas.microsoft.com/office/powerpoint/2010/main" val="124695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229722"/>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  </a:t>
            </a:r>
            <a:r>
              <a:rPr lang="en-US" sz="6600" b="1" dirty="0">
                <a:solidFill>
                  <a:srgbClr val="00B0F0"/>
                </a:solidFill>
                <a:latin typeface="Times New Roman" panose="02020603050405020304" pitchFamily="18" charset="0"/>
                <a:cs typeface="Times New Roman" panose="02020603050405020304" pitchFamily="18" charset="0"/>
              </a:rPr>
              <a:t> </a:t>
            </a:r>
          </a:p>
        </p:txBody>
      </p:sp>
      <p:sp>
        <p:nvSpPr>
          <p:cNvPr id="6" name="Rectangle 5">
            <a:extLst>
              <a:ext uri="{FF2B5EF4-FFF2-40B4-BE49-F238E27FC236}">
                <a16:creationId xmlns:a16="http://schemas.microsoft.com/office/drawing/2014/main" id="{AA8CBBF6-E631-48CE-B233-50D95E3D67E4}"/>
              </a:ext>
            </a:extLst>
          </p:cNvPr>
          <p:cNvSpPr/>
          <p:nvPr/>
        </p:nvSpPr>
        <p:spPr>
          <a:xfrm>
            <a:off x="151113" y="3074428"/>
            <a:ext cx="11656891" cy="707886"/>
          </a:xfrm>
          <a:prstGeom prst="rect">
            <a:avLst/>
          </a:prstGeom>
        </p:spPr>
        <p:txBody>
          <a:bodyPr wrap="square">
            <a:spAutoFit/>
          </a:bodyPr>
          <a:lstStyle/>
          <a:p>
            <a:r>
              <a:rPr lang="en-US" sz="4000" b="1" i="1" dirty="0">
                <a:latin typeface="Times New Roman" panose="02020603050405020304" pitchFamily="18" charset="0"/>
                <a:cs typeface="Times New Roman" panose="02020603050405020304" pitchFamily="18" charset="0"/>
              </a:rPr>
              <a:t>Love</a:t>
            </a:r>
            <a:r>
              <a:rPr lang="en-US" sz="4000" b="1" i="1" dirty="0">
                <a:solidFill>
                  <a:srgbClr val="FAA336"/>
                </a:solidFill>
                <a:latin typeface="Times New Roman" panose="02020603050405020304" pitchFamily="18" charset="0"/>
                <a:cs typeface="Times New Roman" panose="02020603050405020304" pitchFamily="18" charset="0"/>
              </a:rPr>
              <a:t> never fails. </a:t>
            </a:r>
            <a:r>
              <a:rPr lang="en-US" sz="2000" dirty="0">
                <a:latin typeface="Times New Roman" panose="02020603050405020304" pitchFamily="18" charset="0"/>
                <a:cs typeface="Times New Roman" panose="02020603050405020304" pitchFamily="18" charset="0"/>
              </a:rPr>
              <a:t>(1 Corinthians 13:8 NIV)</a:t>
            </a:r>
          </a:p>
        </p:txBody>
      </p:sp>
      <p:sp>
        <p:nvSpPr>
          <p:cNvPr id="7" name="Rectangle 6">
            <a:extLst>
              <a:ext uri="{FF2B5EF4-FFF2-40B4-BE49-F238E27FC236}">
                <a16:creationId xmlns:a16="http://schemas.microsoft.com/office/drawing/2014/main" id="{92D26514-C937-43EC-AE14-536863EC71D7}"/>
              </a:ext>
            </a:extLst>
          </p:cNvPr>
          <p:cNvSpPr/>
          <p:nvPr/>
        </p:nvSpPr>
        <p:spPr>
          <a:xfrm>
            <a:off x="151114" y="4299136"/>
            <a:ext cx="11656891"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And now these three remain: faith, hope and love. But the greatest of these is </a:t>
            </a:r>
            <a:r>
              <a:rPr lang="en-US" sz="4000" b="1" i="1" dirty="0">
                <a:latin typeface="Times New Roman" panose="02020603050405020304" pitchFamily="18" charset="0"/>
                <a:cs typeface="Times New Roman" panose="02020603050405020304" pitchFamily="18" charset="0"/>
              </a:rPr>
              <a:t>love</a:t>
            </a:r>
            <a:r>
              <a:rPr lang="en-US" sz="4000" b="1" i="1" dirty="0">
                <a:solidFill>
                  <a:srgbClr val="FAA336"/>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 Corinthians 13:13 NIV)</a:t>
            </a:r>
          </a:p>
        </p:txBody>
      </p:sp>
      <p:sp>
        <p:nvSpPr>
          <p:cNvPr id="9" name="Rectangle 8">
            <a:extLst>
              <a:ext uri="{FF2B5EF4-FFF2-40B4-BE49-F238E27FC236}">
                <a16:creationId xmlns:a16="http://schemas.microsoft.com/office/drawing/2014/main" id="{8F3E464F-159F-4688-A16C-9B06201B74E1}"/>
              </a:ext>
            </a:extLst>
          </p:cNvPr>
          <p:cNvSpPr/>
          <p:nvPr/>
        </p:nvSpPr>
        <p:spPr>
          <a:xfrm>
            <a:off x="151115" y="1326498"/>
            <a:ext cx="12001928"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The fruit of the Spirit is </a:t>
            </a:r>
            <a:r>
              <a:rPr lang="en-US" sz="4000" b="1" i="1" dirty="0">
                <a:latin typeface="Times New Roman" panose="02020603050405020304" pitchFamily="18" charset="0"/>
                <a:cs typeface="Times New Roman" panose="02020603050405020304" pitchFamily="18" charset="0"/>
              </a:rPr>
              <a:t>love</a:t>
            </a:r>
            <a:r>
              <a:rPr lang="en-US" sz="4000" b="1" i="1" dirty="0">
                <a:solidFill>
                  <a:srgbClr val="FAA336"/>
                </a:solidFill>
                <a:latin typeface="Times New Roman" panose="02020603050405020304" pitchFamily="18" charset="0"/>
                <a:cs typeface="Times New Roman" panose="02020603050405020304" pitchFamily="18" charset="0"/>
              </a:rPr>
              <a:t>…. Against such there is no law. </a:t>
            </a:r>
            <a:r>
              <a:rPr lang="en-US" sz="2000" dirty="0">
                <a:latin typeface="Times New Roman" panose="02020603050405020304" pitchFamily="18" charset="0"/>
                <a:cs typeface="Times New Roman" panose="02020603050405020304" pitchFamily="18" charset="0"/>
              </a:rPr>
              <a:t>(Galatians 5:23 NKJV)</a:t>
            </a:r>
          </a:p>
        </p:txBody>
      </p:sp>
    </p:spTree>
    <p:extLst>
      <p:ext uri="{BB962C8B-B14F-4D97-AF65-F5344CB8AC3E}">
        <p14:creationId xmlns:p14="http://schemas.microsoft.com/office/powerpoint/2010/main" val="85330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2480CB2F-D9B4-4A0E-8317-412DCD4605CF}"/>
              </a:ext>
            </a:extLst>
          </p:cNvPr>
          <p:cNvSpPr/>
          <p:nvPr/>
        </p:nvSpPr>
        <p:spPr>
          <a:xfrm>
            <a:off x="-138021" y="2002765"/>
            <a:ext cx="12122645" cy="1107996"/>
          </a:xfrm>
          <a:prstGeom prst="rect">
            <a:avLst/>
          </a:prstGeom>
        </p:spPr>
        <p:txBody>
          <a:bodyPr wrap="square">
            <a:spAutoFit/>
          </a:bodyPr>
          <a:lstStyle/>
          <a:p>
            <a:pPr algn="ctr"/>
            <a:r>
              <a:rPr lang="en-US" sz="6600" b="1" dirty="0">
                <a:latin typeface="Times New Roman" panose="02020603050405020304" pitchFamily="18" charset="0"/>
                <a:cs typeface="Times New Roman" panose="02020603050405020304" pitchFamily="18" charset="0"/>
              </a:rPr>
              <a:t>Human Love is Transitory</a:t>
            </a:r>
          </a:p>
        </p:txBody>
      </p:sp>
      <p:sp>
        <p:nvSpPr>
          <p:cNvPr id="9" name="Title 1">
            <a:extLst>
              <a:ext uri="{FF2B5EF4-FFF2-40B4-BE49-F238E27FC236}">
                <a16:creationId xmlns:a16="http://schemas.microsoft.com/office/drawing/2014/main" id="{9C0494F5-20FF-4113-ADE8-691CBE938059}"/>
              </a:ext>
            </a:extLst>
          </p:cNvPr>
          <p:cNvSpPr txBox="1">
            <a:spLocks/>
          </p:cNvSpPr>
          <p:nvPr/>
        </p:nvSpPr>
        <p:spPr>
          <a:xfrm>
            <a:off x="0" y="-133280"/>
            <a:ext cx="12131040" cy="11629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6000" dirty="0">
                <a:solidFill>
                  <a:srgbClr val="00B0F0"/>
                </a:solidFill>
                <a:latin typeface="Times New Roman" panose="02020603050405020304" pitchFamily="18" charset="0"/>
                <a:cs typeface="Times New Roman" panose="02020603050405020304" pitchFamily="18" charset="0"/>
              </a:rPr>
              <a:t>Kingdom keys</a:t>
            </a:r>
          </a:p>
        </p:txBody>
      </p:sp>
      <p:sp>
        <p:nvSpPr>
          <p:cNvPr id="6" name="Rectangle 5">
            <a:extLst>
              <a:ext uri="{FF2B5EF4-FFF2-40B4-BE49-F238E27FC236}">
                <a16:creationId xmlns:a16="http://schemas.microsoft.com/office/drawing/2014/main" id="{915B715A-0EFD-45DE-AC97-1A89163730CB}"/>
              </a:ext>
            </a:extLst>
          </p:cNvPr>
          <p:cNvSpPr/>
          <p:nvPr/>
        </p:nvSpPr>
        <p:spPr>
          <a:xfrm>
            <a:off x="8395" y="3899167"/>
            <a:ext cx="12122645" cy="1200329"/>
          </a:xfrm>
          <a:prstGeom prst="rect">
            <a:avLst/>
          </a:prstGeom>
        </p:spPr>
        <p:txBody>
          <a:bodyPr wrap="square">
            <a:spAutoFit/>
          </a:bodyPr>
          <a:lstStyle/>
          <a:p>
            <a:pPr algn="ctr"/>
            <a:r>
              <a:rPr lang="en-US" sz="7200" b="1" dirty="0">
                <a:latin typeface="Times New Roman" panose="02020603050405020304" pitchFamily="18" charset="0"/>
                <a:cs typeface="Times New Roman" panose="02020603050405020304" pitchFamily="18" charset="0"/>
              </a:rPr>
              <a:t>God’s Love is Transcendent</a:t>
            </a:r>
          </a:p>
        </p:txBody>
      </p:sp>
    </p:spTree>
    <p:extLst>
      <p:ext uri="{BB962C8B-B14F-4D97-AF65-F5344CB8AC3E}">
        <p14:creationId xmlns:p14="http://schemas.microsoft.com/office/powerpoint/2010/main" val="370798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603240" y="6421558"/>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1910F3B-F606-413B-9B55-DCD59559D48F}"/>
              </a:ext>
            </a:extLst>
          </p:cNvPr>
          <p:cNvSpPr>
            <a:spLocks noGrp="1"/>
          </p:cNvSpPr>
          <p:nvPr>
            <p:ph type="title"/>
          </p:nvPr>
        </p:nvSpPr>
        <p:spPr>
          <a:xfrm>
            <a:off x="838199" y="0"/>
            <a:ext cx="10515600" cy="1325563"/>
          </a:xfrm>
        </p:spPr>
        <p:txBody>
          <a:bodyPr>
            <a:normAutofit/>
          </a:bodyPr>
          <a:lstStyle/>
          <a:p>
            <a:pPr eaLnBrk="1" hangingPunct="1">
              <a:defRPr/>
            </a:pPr>
            <a:r>
              <a:rPr lang="en-US" sz="6600" dirty="0">
                <a:solidFill>
                  <a:srgbClr val="00B0F0"/>
                </a:solidFill>
                <a:latin typeface="Times New Roman" panose="02020603050405020304" pitchFamily="18" charset="0"/>
                <a:cs typeface="Times New Roman" panose="02020603050405020304" pitchFamily="18" charset="0"/>
              </a:rPr>
              <a:t>Kingdom keys</a:t>
            </a:r>
            <a:endParaRPr lang="en-US" sz="6600" b="1" dirty="0">
              <a:solidFill>
                <a:srgbClr val="00B0F0"/>
              </a:solidFill>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7F5DAFA6-2BCB-404D-8D75-7B1232AB30F6}"/>
              </a:ext>
            </a:extLst>
          </p:cNvPr>
          <p:cNvSpPr/>
          <p:nvPr/>
        </p:nvSpPr>
        <p:spPr>
          <a:xfrm>
            <a:off x="321276" y="1325563"/>
            <a:ext cx="11091837" cy="1323439"/>
          </a:xfrm>
          <a:prstGeom prst="rect">
            <a:avLst/>
          </a:prstGeom>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For God has not given us a spirit of fear, but of power and of love and of a sound mind. </a:t>
            </a:r>
            <a:r>
              <a:rPr lang="en-US" sz="2000" dirty="0">
                <a:latin typeface="Times New Roman" panose="02020603050405020304" pitchFamily="18" charset="0"/>
                <a:cs typeface="Times New Roman" panose="02020603050405020304" pitchFamily="18" charset="0"/>
              </a:rPr>
              <a:t>( Timothy 1:7 NKJV)</a:t>
            </a:r>
          </a:p>
        </p:txBody>
      </p:sp>
      <p:sp>
        <p:nvSpPr>
          <p:cNvPr id="7" name="TextBox 6">
            <a:extLst>
              <a:ext uri="{FF2B5EF4-FFF2-40B4-BE49-F238E27FC236}">
                <a16:creationId xmlns:a16="http://schemas.microsoft.com/office/drawing/2014/main" id="{DCD83128-20B2-4134-A4B1-7A464400FF71}"/>
              </a:ext>
            </a:extLst>
          </p:cNvPr>
          <p:cNvSpPr txBox="1"/>
          <p:nvPr/>
        </p:nvSpPr>
        <p:spPr>
          <a:xfrm>
            <a:off x="321276" y="1941116"/>
            <a:ext cx="1663129" cy="707886"/>
          </a:xfrm>
          <a:prstGeom prst="rect">
            <a:avLst/>
          </a:prstGeom>
          <a:noFill/>
        </p:spPr>
        <p:txBody>
          <a:bodyPr wrap="square">
            <a:spAutoFit/>
          </a:bodyPr>
          <a:lstStyle/>
          <a:p>
            <a:r>
              <a:rPr kumimoji="0" lang="en-US" sz="4000" b="1" i="1" u="sng"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power</a:t>
            </a:r>
            <a:endParaRPr lang="en-US" u="sng" dirty="0"/>
          </a:p>
        </p:txBody>
      </p:sp>
      <p:pic>
        <p:nvPicPr>
          <p:cNvPr id="9" name="Picture 14" descr="Image result for black hands clipart">
            <a:extLst>
              <a:ext uri="{FF2B5EF4-FFF2-40B4-BE49-F238E27FC236}">
                <a16:creationId xmlns:a16="http://schemas.microsoft.com/office/drawing/2014/main" id="{9086EAA2-467A-44F7-9BDD-81429CA94EB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p:blipFill>
        <p:spPr bwMode="auto">
          <a:xfrm>
            <a:off x="179546" y="4374814"/>
            <a:ext cx="1182537" cy="76965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56DC65B-8AAE-41A8-B021-0C646320103A}"/>
              </a:ext>
            </a:extLst>
          </p:cNvPr>
          <p:cNvSpPr txBox="1"/>
          <p:nvPr/>
        </p:nvSpPr>
        <p:spPr>
          <a:xfrm>
            <a:off x="1393214" y="4419344"/>
            <a:ext cx="10509397" cy="707886"/>
          </a:xfrm>
          <a:prstGeom prst="rect">
            <a:avLst/>
          </a:prstGeom>
          <a:noFill/>
        </p:spPr>
        <p:txBody>
          <a:bodyPr wrap="square">
            <a:spAutoFit/>
          </a:bodyPr>
          <a:lstStyle/>
          <a:p>
            <a:r>
              <a:rPr lang="en-US" sz="4000" b="1" i="1" dirty="0">
                <a:latin typeface="Times New Roman" panose="02020603050405020304" pitchFamily="18" charset="0"/>
                <a:cs typeface="Times New Roman" panose="02020603050405020304" pitchFamily="18" charset="0"/>
              </a:rPr>
              <a:t>What Christian educators do by their actions</a:t>
            </a:r>
            <a:endParaRPr lang="en-US" dirty="0"/>
          </a:p>
        </p:txBody>
      </p:sp>
      <p:pic>
        <p:nvPicPr>
          <p:cNvPr id="11" name="Picture 16" descr="Image result for black heart clipart">
            <a:extLst>
              <a:ext uri="{FF2B5EF4-FFF2-40B4-BE49-F238E27FC236}">
                <a16:creationId xmlns:a16="http://schemas.microsoft.com/office/drawing/2014/main" id="{BC856A67-E515-4CAB-A29A-818FF0322000}"/>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a:stretch/>
        </p:blipFill>
        <p:spPr bwMode="auto">
          <a:xfrm>
            <a:off x="152107" y="5550198"/>
            <a:ext cx="1457664" cy="105392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2BC6B1F-750C-4BD5-B675-A507D5415AFE}"/>
              </a:ext>
            </a:extLst>
          </p:cNvPr>
          <p:cNvSpPr txBox="1"/>
          <p:nvPr/>
        </p:nvSpPr>
        <p:spPr>
          <a:xfrm>
            <a:off x="1500202" y="5713672"/>
            <a:ext cx="10195449" cy="707886"/>
          </a:xfrm>
          <a:prstGeom prst="rect">
            <a:avLst/>
          </a:prstGeom>
          <a:noFill/>
        </p:spPr>
        <p:txBody>
          <a:bodyPr wrap="square">
            <a:spAutoFit/>
          </a:bodyPr>
          <a:lstStyle/>
          <a:p>
            <a:r>
              <a:rPr lang="en-US" sz="4000" b="1" i="1" dirty="0">
                <a:latin typeface="Times New Roman" panose="02020603050405020304" pitchFamily="18" charset="0"/>
                <a:cs typeface="Times New Roman" panose="02020603050405020304" pitchFamily="18" charset="0"/>
              </a:rPr>
              <a:t>What Christian educators have in their hearts</a:t>
            </a:r>
            <a:endParaRPr lang="en-US" dirty="0"/>
          </a:p>
        </p:txBody>
      </p:sp>
      <p:sp>
        <p:nvSpPr>
          <p:cNvPr id="14" name="TextBox 13">
            <a:extLst>
              <a:ext uri="{FF2B5EF4-FFF2-40B4-BE49-F238E27FC236}">
                <a16:creationId xmlns:a16="http://schemas.microsoft.com/office/drawing/2014/main" id="{2009A467-42E7-4218-B145-A30151FDFFA8}"/>
              </a:ext>
            </a:extLst>
          </p:cNvPr>
          <p:cNvSpPr txBox="1"/>
          <p:nvPr/>
        </p:nvSpPr>
        <p:spPr>
          <a:xfrm>
            <a:off x="3175999" y="1934956"/>
            <a:ext cx="1067228" cy="707886"/>
          </a:xfrm>
          <a:prstGeom prst="rect">
            <a:avLst/>
          </a:prstGeom>
          <a:noFill/>
        </p:spPr>
        <p:txBody>
          <a:bodyPr wrap="square">
            <a:spAutoFit/>
          </a:bodyPr>
          <a:lstStyle/>
          <a:p>
            <a:r>
              <a:rPr kumimoji="0" lang="en-US" sz="4000" b="1" i="1" u="sng"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love</a:t>
            </a:r>
            <a:endParaRPr lang="en-US" u="sng" dirty="0"/>
          </a:p>
        </p:txBody>
      </p:sp>
      <p:pic>
        <p:nvPicPr>
          <p:cNvPr id="15" name="Picture 14">
            <a:extLst>
              <a:ext uri="{FF2B5EF4-FFF2-40B4-BE49-F238E27FC236}">
                <a16:creationId xmlns:a16="http://schemas.microsoft.com/office/drawing/2014/main" id="{AC73536D-BF2B-4D08-9327-D7AF641E3551}"/>
              </a:ext>
            </a:extLst>
          </p:cNvPr>
          <p:cNvPicPr>
            <a:picLocks noChangeAspect="1"/>
          </p:cNvPicPr>
          <p:nvPr/>
        </p:nvPicPr>
        <p:blipFill>
          <a:blip r:embed="rId6">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152107" y="2781870"/>
            <a:ext cx="1237417" cy="1231741"/>
          </a:xfrm>
          <a:prstGeom prst="rect">
            <a:avLst/>
          </a:prstGeom>
        </p:spPr>
      </p:pic>
      <p:sp>
        <p:nvSpPr>
          <p:cNvPr id="16" name="TextBox 15">
            <a:extLst>
              <a:ext uri="{FF2B5EF4-FFF2-40B4-BE49-F238E27FC236}">
                <a16:creationId xmlns:a16="http://schemas.microsoft.com/office/drawing/2014/main" id="{DEED20F0-BEB4-4E3B-BE25-4DCB6FF393A4}"/>
              </a:ext>
            </a:extLst>
          </p:cNvPr>
          <p:cNvSpPr txBox="1"/>
          <p:nvPr/>
        </p:nvSpPr>
        <p:spPr>
          <a:xfrm>
            <a:off x="1223040" y="3058023"/>
            <a:ext cx="10749771" cy="707886"/>
          </a:xfrm>
          <a:prstGeom prst="rect">
            <a:avLst/>
          </a:prstGeom>
          <a:noFill/>
        </p:spPr>
        <p:txBody>
          <a:bodyPr wrap="square">
            <a:spAutoFit/>
          </a:bodyPr>
          <a:lstStyle/>
          <a:p>
            <a:r>
              <a:rPr lang="en-US" sz="4000" b="1" i="1" dirty="0">
                <a:latin typeface="Times New Roman" panose="02020603050405020304" pitchFamily="18" charset="0"/>
                <a:cs typeface="Times New Roman" panose="02020603050405020304" pitchFamily="18" charset="0"/>
              </a:rPr>
              <a:t>What Christian educators know in their heads</a:t>
            </a:r>
            <a:endParaRPr lang="en-US" dirty="0"/>
          </a:p>
        </p:txBody>
      </p:sp>
      <p:sp>
        <p:nvSpPr>
          <p:cNvPr id="18" name="TextBox 17">
            <a:extLst>
              <a:ext uri="{FF2B5EF4-FFF2-40B4-BE49-F238E27FC236}">
                <a16:creationId xmlns:a16="http://schemas.microsoft.com/office/drawing/2014/main" id="{EEE9A674-0814-49AE-BE01-0DAB4A9F25C9}"/>
              </a:ext>
            </a:extLst>
          </p:cNvPr>
          <p:cNvSpPr txBox="1"/>
          <p:nvPr/>
        </p:nvSpPr>
        <p:spPr>
          <a:xfrm>
            <a:off x="6006529" y="1934956"/>
            <a:ext cx="2762464" cy="707886"/>
          </a:xfrm>
          <a:prstGeom prst="rect">
            <a:avLst/>
          </a:prstGeom>
          <a:noFill/>
        </p:spPr>
        <p:txBody>
          <a:bodyPr wrap="square">
            <a:spAutoFit/>
          </a:bodyPr>
          <a:lstStyle/>
          <a:p>
            <a:r>
              <a:rPr kumimoji="0" lang="en-US" sz="4000" b="1" i="1" u="sng"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sound mind</a:t>
            </a:r>
            <a:endParaRPr lang="en-US" u="sng" dirty="0"/>
          </a:p>
        </p:txBody>
      </p:sp>
    </p:spTree>
    <p:extLst>
      <p:ext uri="{BB962C8B-B14F-4D97-AF65-F5344CB8AC3E}">
        <p14:creationId xmlns:p14="http://schemas.microsoft.com/office/powerpoint/2010/main" val="27232658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3" grpId="0"/>
      <p:bldP spid="14" grpId="0"/>
      <p:bldP spid="16"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532687" y="627918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9" name="Oval 18">
            <a:extLst>
              <a:ext uri="{FF2B5EF4-FFF2-40B4-BE49-F238E27FC236}">
                <a16:creationId xmlns:a16="http://schemas.microsoft.com/office/drawing/2014/main" id="{AD116B01-2FBE-4930-81C6-6382E059D711}"/>
              </a:ext>
            </a:extLst>
          </p:cNvPr>
          <p:cNvSpPr/>
          <p:nvPr/>
        </p:nvSpPr>
        <p:spPr>
          <a:xfrm>
            <a:off x="5165509" y="2110821"/>
            <a:ext cx="1569169" cy="1445092"/>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C3ADFBBC-D27E-4B99-99E4-E8441D20FA50}"/>
              </a:ext>
            </a:extLst>
          </p:cNvPr>
          <p:cNvSpPr/>
          <p:nvPr/>
        </p:nvSpPr>
        <p:spPr>
          <a:xfrm>
            <a:off x="4702728" y="1642396"/>
            <a:ext cx="2494735" cy="2471006"/>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00D6B68B-1A50-49ED-9B55-FDA7F0707F0A}"/>
              </a:ext>
            </a:extLst>
          </p:cNvPr>
          <p:cNvSpPr txBox="1"/>
          <p:nvPr/>
        </p:nvSpPr>
        <p:spPr>
          <a:xfrm>
            <a:off x="5412391" y="1702035"/>
            <a:ext cx="1019074"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Teacher</a:t>
            </a:r>
          </a:p>
        </p:txBody>
      </p:sp>
      <p:sp>
        <p:nvSpPr>
          <p:cNvPr id="22" name="Oval 21">
            <a:extLst>
              <a:ext uri="{FF2B5EF4-FFF2-40B4-BE49-F238E27FC236}">
                <a16:creationId xmlns:a16="http://schemas.microsoft.com/office/drawing/2014/main" id="{CB047B4E-DB65-4F08-B611-A604879A72A6}"/>
              </a:ext>
            </a:extLst>
          </p:cNvPr>
          <p:cNvSpPr>
            <a:spLocks noChangeAspect="1"/>
          </p:cNvSpPr>
          <p:nvPr/>
        </p:nvSpPr>
        <p:spPr>
          <a:xfrm>
            <a:off x="4158386" y="1169796"/>
            <a:ext cx="3668542" cy="3521800"/>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239D7D88-D797-4B7A-A2F6-7054F172FF58}"/>
              </a:ext>
            </a:extLst>
          </p:cNvPr>
          <p:cNvSpPr txBox="1"/>
          <p:nvPr/>
        </p:nvSpPr>
        <p:spPr>
          <a:xfrm>
            <a:off x="5105856" y="1256095"/>
            <a:ext cx="1688476"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Administrator</a:t>
            </a:r>
          </a:p>
        </p:txBody>
      </p:sp>
      <p:sp>
        <p:nvSpPr>
          <p:cNvPr id="24" name="Oval 23">
            <a:extLst>
              <a:ext uri="{FF2B5EF4-FFF2-40B4-BE49-F238E27FC236}">
                <a16:creationId xmlns:a16="http://schemas.microsoft.com/office/drawing/2014/main" id="{97247EDF-869D-40E9-A0CA-11D8685C488E}"/>
              </a:ext>
            </a:extLst>
          </p:cNvPr>
          <p:cNvSpPr>
            <a:spLocks noChangeAspect="1"/>
          </p:cNvSpPr>
          <p:nvPr/>
        </p:nvSpPr>
        <p:spPr>
          <a:xfrm>
            <a:off x="3635928" y="684402"/>
            <a:ext cx="4662638" cy="4662638"/>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834AA595-C7CB-4C5A-9A3B-863B84B333E8}"/>
              </a:ext>
            </a:extLst>
          </p:cNvPr>
          <p:cNvSpPr txBox="1"/>
          <p:nvPr/>
        </p:nvSpPr>
        <p:spPr>
          <a:xfrm>
            <a:off x="5073794" y="752586"/>
            <a:ext cx="1752601"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Superintendent </a:t>
            </a:r>
          </a:p>
        </p:txBody>
      </p:sp>
      <p:sp>
        <p:nvSpPr>
          <p:cNvPr id="26" name="Oval 25">
            <a:extLst>
              <a:ext uri="{FF2B5EF4-FFF2-40B4-BE49-F238E27FC236}">
                <a16:creationId xmlns:a16="http://schemas.microsoft.com/office/drawing/2014/main" id="{52110156-4EDD-4CDB-BCB0-54C66BF1497C}"/>
              </a:ext>
            </a:extLst>
          </p:cNvPr>
          <p:cNvSpPr>
            <a:spLocks noChangeAspect="1"/>
          </p:cNvSpPr>
          <p:nvPr/>
        </p:nvSpPr>
        <p:spPr>
          <a:xfrm>
            <a:off x="3102528" y="223437"/>
            <a:ext cx="5638800" cy="5638800"/>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5D576422-502A-491E-809B-BAB25D709AA7}"/>
              </a:ext>
            </a:extLst>
          </p:cNvPr>
          <p:cNvSpPr txBox="1"/>
          <p:nvPr/>
        </p:nvSpPr>
        <p:spPr>
          <a:xfrm>
            <a:off x="4616594" y="347579"/>
            <a:ext cx="2667000"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Secretary of Education</a:t>
            </a:r>
          </a:p>
        </p:txBody>
      </p:sp>
      <p:sp>
        <p:nvSpPr>
          <p:cNvPr id="28" name="TextBox 27">
            <a:extLst>
              <a:ext uri="{FF2B5EF4-FFF2-40B4-BE49-F238E27FC236}">
                <a16:creationId xmlns:a16="http://schemas.microsoft.com/office/drawing/2014/main" id="{B702B923-46E5-4E53-8783-811987B5B69A}"/>
              </a:ext>
            </a:extLst>
          </p:cNvPr>
          <p:cNvSpPr txBox="1"/>
          <p:nvPr/>
        </p:nvSpPr>
        <p:spPr>
          <a:xfrm>
            <a:off x="5464728" y="2131006"/>
            <a:ext cx="914400"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Parent</a:t>
            </a:r>
          </a:p>
        </p:txBody>
      </p:sp>
      <p:sp>
        <p:nvSpPr>
          <p:cNvPr id="29" name="Oval 28">
            <a:extLst>
              <a:ext uri="{FF2B5EF4-FFF2-40B4-BE49-F238E27FC236}">
                <a16:creationId xmlns:a16="http://schemas.microsoft.com/office/drawing/2014/main" id="{5B739626-0939-49B7-B35B-02A51A357FCB}"/>
              </a:ext>
            </a:extLst>
          </p:cNvPr>
          <p:cNvSpPr/>
          <p:nvPr/>
        </p:nvSpPr>
        <p:spPr>
          <a:xfrm>
            <a:off x="5464151" y="2482014"/>
            <a:ext cx="965535" cy="791770"/>
          </a:xfrm>
          <a:prstGeom prst="ellipse">
            <a:avLst/>
          </a:prstGeom>
          <a:noFill/>
          <a:ln w="28575" cap="flat" cmpd="sng" algn="ctr">
            <a:solidFill>
              <a:srgbClr val="FFC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Child</a:t>
            </a:r>
          </a:p>
        </p:txBody>
      </p:sp>
      <p:sp>
        <p:nvSpPr>
          <p:cNvPr id="30" name="TextBox 29">
            <a:extLst>
              <a:ext uri="{FF2B5EF4-FFF2-40B4-BE49-F238E27FC236}">
                <a16:creationId xmlns:a16="http://schemas.microsoft.com/office/drawing/2014/main" id="{6F7A9A04-778B-4237-BBDB-ABD4A597D1DE}"/>
              </a:ext>
            </a:extLst>
          </p:cNvPr>
          <p:cNvSpPr txBox="1"/>
          <p:nvPr/>
        </p:nvSpPr>
        <p:spPr>
          <a:xfrm>
            <a:off x="2922559" y="5969259"/>
            <a:ext cx="614019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rPr>
              <a:t>Proximity Impact Principle</a:t>
            </a:r>
          </a:p>
        </p:txBody>
      </p:sp>
      <p:sp>
        <p:nvSpPr>
          <p:cNvPr id="31" name="Left Arrow 12">
            <a:extLst>
              <a:ext uri="{FF2B5EF4-FFF2-40B4-BE49-F238E27FC236}">
                <a16:creationId xmlns:a16="http://schemas.microsoft.com/office/drawing/2014/main" id="{501B533B-A698-45FB-BD2E-0CD48CDDAD54}"/>
              </a:ext>
            </a:extLst>
          </p:cNvPr>
          <p:cNvSpPr/>
          <p:nvPr/>
        </p:nvSpPr>
        <p:spPr>
          <a:xfrm>
            <a:off x="6323462" y="2629215"/>
            <a:ext cx="2519446" cy="471432"/>
          </a:xfrm>
          <a:prstGeom prst="left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FB5F1826-5E7B-4C8C-BB99-39107CC302B7}"/>
              </a:ext>
            </a:extLst>
          </p:cNvPr>
          <p:cNvSpPr txBox="1"/>
          <p:nvPr/>
        </p:nvSpPr>
        <p:spPr>
          <a:xfrm>
            <a:off x="6596693" y="2661795"/>
            <a:ext cx="2016605" cy="369332"/>
          </a:xfrm>
          <a:prstGeom prst="rect">
            <a:avLst/>
          </a:prstGeom>
          <a:noFill/>
        </p:spPr>
        <p:txBody>
          <a:bodyPr wrap="square" rtlCol="0">
            <a:spAutoFit/>
          </a:bodyPr>
          <a:lstStyle/>
          <a:p>
            <a:pPr algn="ctr"/>
            <a:r>
              <a:rPr lang="en-US" b="1" dirty="0">
                <a:solidFill>
                  <a:prstClr val="white"/>
                </a:solidFill>
                <a:latin typeface="Times New Roman" panose="02020603050405020304" pitchFamily="18" charset="0"/>
                <a:cs typeface="Times New Roman" panose="02020603050405020304" pitchFamily="18" charset="0"/>
              </a:rPr>
              <a:t>Point of Impact   </a:t>
            </a:r>
          </a:p>
        </p:txBody>
      </p:sp>
      <p:sp>
        <p:nvSpPr>
          <p:cNvPr id="18" name="TextBox 17">
            <a:extLst>
              <a:ext uri="{FF2B5EF4-FFF2-40B4-BE49-F238E27FC236}">
                <a16:creationId xmlns:a16="http://schemas.microsoft.com/office/drawing/2014/main" id="{B6FD6E69-6B73-425A-B30B-E11D351FE2FF}"/>
              </a:ext>
            </a:extLst>
          </p:cNvPr>
          <p:cNvSpPr txBox="1"/>
          <p:nvPr/>
        </p:nvSpPr>
        <p:spPr>
          <a:xfrm>
            <a:off x="2922559" y="5969259"/>
            <a:ext cx="480921" cy="707886"/>
          </a:xfrm>
          <a:prstGeom prst="rect">
            <a:avLst/>
          </a:prstGeom>
          <a:noFill/>
        </p:spPr>
        <p:txBody>
          <a:bodyPr wrap="square">
            <a:spAutoFit/>
          </a:bodyPr>
          <a:lstStyle/>
          <a:p>
            <a:r>
              <a:rPr kumimoji="0" lang="en-US" sz="4000" b="1" i="0" u="sng"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a:t>
            </a:r>
            <a:endParaRPr lang="en-US" u="sng" dirty="0"/>
          </a:p>
        </p:txBody>
      </p:sp>
      <p:sp>
        <p:nvSpPr>
          <p:cNvPr id="33" name="TextBox 32">
            <a:extLst>
              <a:ext uri="{FF2B5EF4-FFF2-40B4-BE49-F238E27FC236}">
                <a16:creationId xmlns:a16="http://schemas.microsoft.com/office/drawing/2014/main" id="{F6FF477C-E72C-4293-9056-D8585222F236}"/>
              </a:ext>
            </a:extLst>
          </p:cNvPr>
          <p:cNvSpPr txBox="1"/>
          <p:nvPr/>
        </p:nvSpPr>
        <p:spPr>
          <a:xfrm>
            <a:off x="5201930" y="5969259"/>
            <a:ext cx="420921" cy="707886"/>
          </a:xfrm>
          <a:prstGeom prst="rect">
            <a:avLst/>
          </a:prstGeom>
          <a:noFill/>
        </p:spPr>
        <p:txBody>
          <a:bodyPr wrap="square">
            <a:spAutoFit/>
          </a:bodyPr>
          <a:lstStyle/>
          <a:p>
            <a:r>
              <a:rPr kumimoji="0" lang="en-US" sz="4000" b="1" i="0" u="sng"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a:t>
            </a:r>
            <a:endParaRPr lang="en-US" u="sng" dirty="0"/>
          </a:p>
        </p:txBody>
      </p:sp>
      <p:sp>
        <p:nvSpPr>
          <p:cNvPr id="34" name="TextBox 33">
            <a:extLst>
              <a:ext uri="{FF2B5EF4-FFF2-40B4-BE49-F238E27FC236}">
                <a16:creationId xmlns:a16="http://schemas.microsoft.com/office/drawing/2014/main" id="{8EB2964A-9E95-4486-8FDF-14067FD1FD03}"/>
              </a:ext>
            </a:extLst>
          </p:cNvPr>
          <p:cNvSpPr txBox="1"/>
          <p:nvPr/>
        </p:nvSpPr>
        <p:spPr>
          <a:xfrm>
            <a:off x="6882646" y="5979916"/>
            <a:ext cx="527957" cy="707886"/>
          </a:xfrm>
          <a:prstGeom prst="rect">
            <a:avLst/>
          </a:prstGeom>
          <a:noFill/>
        </p:spPr>
        <p:txBody>
          <a:bodyPr wrap="square">
            <a:spAutoFit/>
          </a:bodyPr>
          <a:lstStyle/>
          <a:p>
            <a:r>
              <a:rPr kumimoji="0" lang="en-US" sz="4000" b="1" i="0" u="sng"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a:t>
            </a:r>
            <a:endParaRPr lang="en-US" u="sng" dirty="0"/>
          </a:p>
        </p:txBody>
      </p:sp>
      <p:sp>
        <p:nvSpPr>
          <p:cNvPr id="35" name="Title 1">
            <a:extLst>
              <a:ext uri="{FF2B5EF4-FFF2-40B4-BE49-F238E27FC236}">
                <a16:creationId xmlns:a16="http://schemas.microsoft.com/office/drawing/2014/main" id="{2A86147C-01F2-4739-B0C8-947D60734951}"/>
              </a:ext>
            </a:extLst>
          </p:cNvPr>
          <p:cNvSpPr>
            <a:spLocks noGrp="1"/>
          </p:cNvSpPr>
          <p:nvPr>
            <p:ph type="title"/>
          </p:nvPr>
        </p:nvSpPr>
        <p:spPr>
          <a:xfrm>
            <a:off x="-71496" y="1101653"/>
            <a:ext cx="3233689" cy="4245387"/>
          </a:xfrm>
        </p:spPr>
        <p:txBody>
          <a:bodyPr>
            <a:normAutofit fontScale="90000"/>
          </a:bodyPr>
          <a:lstStyle/>
          <a:p>
            <a:pPr eaLnBrk="1" hangingPunct="1">
              <a:defRPr/>
            </a:pPr>
            <a:r>
              <a:rPr lang="en-US" sz="4000" dirty="0">
                <a:solidFill>
                  <a:srgbClr val="00B0F0"/>
                </a:solidFill>
                <a:latin typeface="Times New Roman" panose="02020603050405020304" pitchFamily="18" charset="0"/>
                <a:cs typeface="Times New Roman" panose="02020603050405020304" pitchFamily="18" charset="0"/>
              </a:rPr>
              <a:t>Unlocking the power of the Kingdom in the classroom</a:t>
            </a:r>
            <a:endParaRPr lang="en-US" sz="4000" b="1"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2649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arn(inVertical)">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P spid="22" grpId="0" animBg="1"/>
      <p:bldP spid="23" grpId="0"/>
      <p:bldP spid="24" grpId="0" animBg="1"/>
      <p:bldP spid="25" grpId="0"/>
      <p:bldP spid="26" grpId="0" animBg="1"/>
      <p:bldP spid="27" grpId="0"/>
      <p:bldP spid="28" grpId="0"/>
      <p:bldP spid="31" grpId="0" animBg="1"/>
      <p:bldP spid="32" grpId="0"/>
      <p:bldP spid="18"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532687" y="627918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9" name="Oval 18">
            <a:extLst>
              <a:ext uri="{FF2B5EF4-FFF2-40B4-BE49-F238E27FC236}">
                <a16:creationId xmlns:a16="http://schemas.microsoft.com/office/drawing/2014/main" id="{AD116B01-2FBE-4930-81C6-6382E059D711}"/>
              </a:ext>
            </a:extLst>
          </p:cNvPr>
          <p:cNvSpPr/>
          <p:nvPr/>
        </p:nvSpPr>
        <p:spPr>
          <a:xfrm>
            <a:off x="5165509" y="2110820"/>
            <a:ext cx="1628823" cy="1546779"/>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C3ADFBBC-D27E-4B99-99E4-E8441D20FA50}"/>
              </a:ext>
            </a:extLst>
          </p:cNvPr>
          <p:cNvSpPr/>
          <p:nvPr/>
        </p:nvSpPr>
        <p:spPr>
          <a:xfrm>
            <a:off x="4702728" y="1642396"/>
            <a:ext cx="2494735" cy="2471006"/>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00D6B68B-1A50-49ED-9B55-FDA7F0707F0A}"/>
              </a:ext>
            </a:extLst>
          </p:cNvPr>
          <p:cNvSpPr txBox="1"/>
          <p:nvPr/>
        </p:nvSpPr>
        <p:spPr>
          <a:xfrm>
            <a:off x="5272497" y="1728374"/>
            <a:ext cx="1317171"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Classroom</a:t>
            </a:r>
          </a:p>
        </p:txBody>
      </p:sp>
      <p:sp>
        <p:nvSpPr>
          <p:cNvPr id="22" name="Oval 21">
            <a:extLst>
              <a:ext uri="{FF2B5EF4-FFF2-40B4-BE49-F238E27FC236}">
                <a16:creationId xmlns:a16="http://schemas.microsoft.com/office/drawing/2014/main" id="{CB047B4E-DB65-4F08-B611-A604879A72A6}"/>
              </a:ext>
            </a:extLst>
          </p:cNvPr>
          <p:cNvSpPr>
            <a:spLocks noChangeAspect="1"/>
          </p:cNvSpPr>
          <p:nvPr/>
        </p:nvSpPr>
        <p:spPr>
          <a:xfrm>
            <a:off x="4158386" y="1169796"/>
            <a:ext cx="3668542" cy="3521800"/>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239D7D88-D797-4B7A-A2F6-7054F172FF58}"/>
              </a:ext>
            </a:extLst>
          </p:cNvPr>
          <p:cNvSpPr txBox="1"/>
          <p:nvPr/>
        </p:nvSpPr>
        <p:spPr>
          <a:xfrm>
            <a:off x="5105856" y="1256095"/>
            <a:ext cx="1688476"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School</a:t>
            </a:r>
          </a:p>
        </p:txBody>
      </p:sp>
      <p:sp>
        <p:nvSpPr>
          <p:cNvPr id="24" name="Oval 23">
            <a:extLst>
              <a:ext uri="{FF2B5EF4-FFF2-40B4-BE49-F238E27FC236}">
                <a16:creationId xmlns:a16="http://schemas.microsoft.com/office/drawing/2014/main" id="{97247EDF-869D-40E9-A0CA-11D8685C488E}"/>
              </a:ext>
            </a:extLst>
          </p:cNvPr>
          <p:cNvSpPr>
            <a:spLocks noChangeAspect="1"/>
          </p:cNvSpPr>
          <p:nvPr/>
        </p:nvSpPr>
        <p:spPr>
          <a:xfrm>
            <a:off x="3635928" y="684402"/>
            <a:ext cx="4662638" cy="4662638"/>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834AA595-C7CB-4C5A-9A3B-863B84B333E8}"/>
              </a:ext>
            </a:extLst>
          </p:cNvPr>
          <p:cNvSpPr txBox="1"/>
          <p:nvPr/>
        </p:nvSpPr>
        <p:spPr>
          <a:xfrm>
            <a:off x="5073794" y="752586"/>
            <a:ext cx="1752601"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District</a:t>
            </a:r>
          </a:p>
        </p:txBody>
      </p:sp>
      <p:sp>
        <p:nvSpPr>
          <p:cNvPr id="26" name="Oval 25">
            <a:extLst>
              <a:ext uri="{FF2B5EF4-FFF2-40B4-BE49-F238E27FC236}">
                <a16:creationId xmlns:a16="http://schemas.microsoft.com/office/drawing/2014/main" id="{52110156-4EDD-4CDB-BCB0-54C66BF1497C}"/>
              </a:ext>
            </a:extLst>
          </p:cNvPr>
          <p:cNvSpPr>
            <a:spLocks noChangeAspect="1"/>
          </p:cNvSpPr>
          <p:nvPr/>
        </p:nvSpPr>
        <p:spPr>
          <a:xfrm>
            <a:off x="3102528" y="223437"/>
            <a:ext cx="5638800" cy="5638800"/>
          </a:xfrm>
          <a:prstGeom prst="ellipse">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5D576422-502A-491E-809B-BAB25D709AA7}"/>
              </a:ext>
            </a:extLst>
          </p:cNvPr>
          <p:cNvSpPr txBox="1"/>
          <p:nvPr/>
        </p:nvSpPr>
        <p:spPr>
          <a:xfrm>
            <a:off x="4616594" y="347579"/>
            <a:ext cx="2667000"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DOEs</a:t>
            </a:r>
          </a:p>
        </p:txBody>
      </p:sp>
      <p:sp>
        <p:nvSpPr>
          <p:cNvPr id="28" name="TextBox 27">
            <a:extLst>
              <a:ext uri="{FF2B5EF4-FFF2-40B4-BE49-F238E27FC236}">
                <a16:creationId xmlns:a16="http://schemas.microsoft.com/office/drawing/2014/main" id="{B702B923-46E5-4E53-8783-811987B5B69A}"/>
              </a:ext>
            </a:extLst>
          </p:cNvPr>
          <p:cNvSpPr txBox="1"/>
          <p:nvPr/>
        </p:nvSpPr>
        <p:spPr>
          <a:xfrm>
            <a:off x="5464728" y="2131006"/>
            <a:ext cx="914400"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Home</a:t>
            </a:r>
          </a:p>
        </p:txBody>
      </p:sp>
      <p:sp>
        <p:nvSpPr>
          <p:cNvPr id="29" name="Oval 28">
            <a:extLst>
              <a:ext uri="{FF2B5EF4-FFF2-40B4-BE49-F238E27FC236}">
                <a16:creationId xmlns:a16="http://schemas.microsoft.com/office/drawing/2014/main" id="{5B739626-0939-49B7-B35B-02A51A357FCB}"/>
              </a:ext>
            </a:extLst>
          </p:cNvPr>
          <p:cNvSpPr/>
          <p:nvPr/>
        </p:nvSpPr>
        <p:spPr>
          <a:xfrm>
            <a:off x="5465671" y="2481298"/>
            <a:ext cx="1003151" cy="793201"/>
          </a:xfrm>
          <a:prstGeom prst="ellipse">
            <a:avLst/>
          </a:prstGeom>
          <a:noFill/>
          <a:ln w="28575" cap="flat" cmpd="sng" algn="ctr">
            <a:solidFill>
              <a:srgbClr val="FFC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noProof="0" dirty="0">
                <a:solidFill>
                  <a:prstClr val="white"/>
                </a:solidFill>
                <a:latin typeface="Times New Roman" panose="02020603050405020304" pitchFamily="18" charset="0"/>
                <a:cs typeface="Times New Roman" panose="02020603050405020304" pitchFamily="18" charset="0"/>
              </a:rPr>
              <a:t>Child</a:t>
            </a:r>
            <a:endParaRPr kumimoji="0" lang="en-US" sz="1600" b="1" i="0" u="none" strike="noStrike" kern="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0" name="TextBox 29">
            <a:extLst>
              <a:ext uri="{FF2B5EF4-FFF2-40B4-BE49-F238E27FC236}">
                <a16:creationId xmlns:a16="http://schemas.microsoft.com/office/drawing/2014/main" id="{6F7A9A04-778B-4237-BBDB-ABD4A597D1DE}"/>
              </a:ext>
            </a:extLst>
          </p:cNvPr>
          <p:cNvSpPr txBox="1"/>
          <p:nvPr/>
        </p:nvSpPr>
        <p:spPr>
          <a:xfrm>
            <a:off x="2922559" y="5969259"/>
            <a:ext cx="614019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rPr>
              <a:t>roximity </a:t>
            </a:r>
            <a:r>
              <a:rPr kumimoji="0" lang="en-US" sz="4000" b="1" i="0" u="sng"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a:t>
            </a:r>
            <a:r>
              <a:rPr kumimoji="0" lang="en-US" sz="4000" b="1" i="0" u="none" strike="noStrike" kern="1200" cap="none" spc="0" normalizeH="0" baseline="0" noProof="0" dirty="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rPr>
              <a:t>mpact </a:t>
            </a:r>
            <a:r>
              <a:rPr kumimoji="0" lang="en-US" sz="4000" b="1" i="0" u="sng"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rPr>
              <a:t>rinciple</a:t>
            </a:r>
          </a:p>
        </p:txBody>
      </p:sp>
      <p:sp>
        <p:nvSpPr>
          <p:cNvPr id="31" name="Left Arrow 12">
            <a:extLst>
              <a:ext uri="{FF2B5EF4-FFF2-40B4-BE49-F238E27FC236}">
                <a16:creationId xmlns:a16="http://schemas.microsoft.com/office/drawing/2014/main" id="{501B533B-A698-45FB-BD2E-0CD48CDDAD54}"/>
              </a:ext>
            </a:extLst>
          </p:cNvPr>
          <p:cNvSpPr/>
          <p:nvPr/>
        </p:nvSpPr>
        <p:spPr>
          <a:xfrm>
            <a:off x="6323462" y="2629215"/>
            <a:ext cx="2519446" cy="471432"/>
          </a:xfrm>
          <a:prstGeom prst="left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FB5F1826-5E7B-4C8C-BB99-39107CC302B7}"/>
              </a:ext>
            </a:extLst>
          </p:cNvPr>
          <p:cNvSpPr txBox="1"/>
          <p:nvPr/>
        </p:nvSpPr>
        <p:spPr>
          <a:xfrm>
            <a:off x="6768984" y="2661724"/>
            <a:ext cx="1820762" cy="369332"/>
          </a:xfrm>
          <a:prstGeom prst="rect">
            <a:avLst/>
          </a:prstGeom>
          <a:noFill/>
        </p:spPr>
        <p:txBody>
          <a:bodyPr wrap="square" rtlCol="0">
            <a:spAutoFit/>
          </a:bodyPr>
          <a:lstStyle/>
          <a:p>
            <a:pPr algn="ctr"/>
            <a:r>
              <a:rPr lang="en-US" b="1" dirty="0">
                <a:solidFill>
                  <a:prstClr val="white"/>
                </a:solidFill>
                <a:latin typeface="Times New Roman" panose="02020603050405020304" pitchFamily="18" charset="0"/>
                <a:cs typeface="Times New Roman" panose="02020603050405020304" pitchFamily="18" charset="0"/>
              </a:rPr>
              <a:t>Point of Impact   </a:t>
            </a:r>
          </a:p>
        </p:txBody>
      </p:sp>
      <p:sp>
        <p:nvSpPr>
          <p:cNvPr id="17" name="Title 1">
            <a:extLst>
              <a:ext uri="{FF2B5EF4-FFF2-40B4-BE49-F238E27FC236}">
                <a16:creationId xmlns:a16="http://schemas.microsoft.com/office/drawing/2014/main" id="{0C9BBC35-67A9-4B65-9B0C-F3B2C235388D}"/>
              </a:ext>
            </a:extLst>
          </p:cNvPr>
          <p:cNvSpPr>
            <a:spLocks noGrp="1"/>
          </p:cNvSpPr>
          <p:nvPr>
            <p:ph type="title"/>
          </p:nvPr>
        </p:nvSpPr>
        <p:spPr>
          <a:xfrm>
            <a:off x="-71496" y="1101653"/>
            <a:ext cx="3233689" cy="4245387"/>
          </a:xfrm>
        </p:spPr>
        <p:txBody>
          <a:bodyPr>
            <a:normAutofit fontScale="90000"/>
          </a:bodyPr>
          <a:lstStyle/>
          <a:p>
            <a:pPr eaLnBrk="1" hangingPunct="1">
              <a:defRPr/>
            </a:pPr>
            <a:r>
              <a:rPr lang="en-US" sz="4000" dirty="0">
                <a:solidFill>
                  <a:srgbClr val="00B0F0"/>
                </a:solidFill>
                <a:latin typeface="Times New Roman" panose="02020603050405020304" pitchFamily="18" charset="0"/>
                <a:cs typeface="Times New Roman" panose="02020603050405020304" pitchFamily="18" charset="0"/>
              </a:rPr>
              <a:t>Unlocking the power of the Kingdom in the classroom</a:t>
            </a:r>
            <a:endParaRPr lang="en-US" sz="4000" b="1"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414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P spid="22" grpId="0" animBg="1"/>
      <p:bldP spid="23" grpId="0"/>
      <p:bldP spid="24" grpId="0" animBg="1"/>
      <p:bldP spid="25" grpId="0"/>
      <p:bldP spid="26" grpId="0" animBg="1"/>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26496D97-902C-492B-9EA0-675EB99FB30D}"/>
              </a:ext>
            </a:extLst>
          </p:cNvPr>
          <p:cNvSpPr txBox="1"/>
          <p:nvPr/>
        </p:nvSpPr>
        <p:spPr>
          <a:xfrm>
            <a:off x="2922559" y="5969243"/>
            <a:ext cx="2416629"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roximity</a:t>
            </a:r>
            <a:endParaRPr lang="en-US" dirty="0"/>
          </a:p>
        </p:txBody>
      </p:sp>
      <p:sp>
        <p:nvSpPr>
          <p:cNvPr id="4" name="Footer Placeholder 3"/>
          <p:cNvSpPr>
            <a:spLocks noGrp="1"/>
          </p:cNvSpPr>
          <p:nvPr>
            <p:ph type="ftr" sz="quarter" idx="11"/>
          </p:nvPr>
        </p:nvSpPr>
        <p:spPr>
          <a:xfrm>
            <a:off x="10532687" y="627918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34" name="TextBox 33">
            <a:extLst>
              <a:ext uri="{FF2B5EF4-FFF2-40B4-BE49-F238E27FC236}">
                <a16:creationId xmlns:a16="http://schemas.microsoft.com/office/drawing/2014/main" id="{B9F6DFE3-AF76-45AD-A91F-5DC7D361066D}"/>
              </a:ext>
            </a:extLst>
          </p:cNvPr>
          <p:cNvSpPr txBox="1"/>
          <p:nvPr/>
        </p:nvSpPr>
        <p:spPr>
          <a:xfrm>
            <a:off x="5203371" y="5969243"/>
            <a:ext cx="1872343"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mpact</a:t>
            </a:r>
            <a:endParaRPr lang="en-US" dirty="0"/>
          </a:p>
        </p:txBody>
      </p:sp>
      <p:sp>
        <p:nvSpPr>
          <p:cNvPr id="35" name="TextBox 34">
            <a:extLst>
              <a:ext uri="{FF2B5EF4-FFF2-40B4-BE49-F238E27FC236}">
                <a16:creationId xmlns:a16="http://schemas.microsoft.com/office/drawing/2014/main" id="{53B9EB88-472E-453D-850C-4334AE5D8150}"/>
              </a:ext>
            </a:extLst>
          </p:cNvPr>
          <p:cNvSpPr txBox="1"/>
          <p:nvPr/>
        </p:nvSpPr>
        <p:spPr>
          <a:xfrm>
            <a:off x="6893576" y="5963800"/>
            <a:ext cx="2253343"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rinciple</a:t>
            </a:r>
            <a:endParaRPr lang="en-US" dirty="0"/>
          </a:p>
        </p:txBody>
      </p:sp>
      <p:sp>
        <p:nvSpPr>
          <p:cNvPr id="37" name="Title 1">
            <a:extLst>
              <a:ext uri="{FF2B5EF4-FFF2-40B4-BE49-F238E27FC236}">
                <a16:creationId xmlns:a16="http://schemas.microsoft.com/office/drawing/2014/main" id="{A58EC81D-2C7F-49FD-B4F4-4B5E3A8EB484}"/>
              </a:ext>
            </a:extLst>
          </p:cNvPr>
          <p:cNvSpPr>
            <a:spLocks noGrp="1"/>
          </p:cNvSpPr>
          <p:nvPr>
            <p:ph type="title"/>
          </p:nvPr>
        </p:nvSpPr>
        <p:spPr>
          <a:xfrm>
            <a:off x="38100" y="0"/>
            <a:ext cx="12153900" cy="838200"/>
          </a:xfrm>
        </p:spPr>
        <p:txBody>
          <a:bodyPr>
            <a:normAutofit/>
          </a:bodyPr>
          <a:lstStyle/>
          <a:p>
            <a:pPr eaLnBrk="1" hangingPunct="1">
              <a:defRPr/>
            </a:pPr>
            <a:r>
              <a:rPr lang="en-US" sz="5400" b="1" dirty="0">
                <a:solidFill>
                  <a:srgbClr val="00B0F0"/>
                </a:solidFill>
                <a:latin typeface="Times New Roman" panose="02020603050405020304" pitchFamily="18" charset="0"/>
                <a:cs typeface="Times New Roman" panose="02020603050405020304" pitchFamily="18" charset="0"/>
              </a:rPr>
              <a:t>14-day Proximity Impact Plan</a:t>
            </a:r>
          </a:p>
        </p:txBody>
      </p:sp>
    </p:spTree>
    <p:extLst>
      <p:ext uri="{BB962C8B-B14F-4D97-AF65-F5344CB8AC3E}">
        <p14:creationId xmlns:p14="http://schemas.microsoft.com/office/powerpoint/2010/main" val="3932142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26496D97-902C-492B-9EA0-675EB99FB30D}"/>
              </a:ext>
            </a:extLst>
          </p:cNvPr>
          <p:cNvSpPr txBox="1"/>
          <p:nvPr/>
        </p:nvSpPr>
        <p:spPr>
          <a:xfrm>
            <a:off x="794402" y="831186"/>
            <a:ext cx="2416629"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roximity</a:t>
            </a:r>
            <a:endParaRPr lang="en-US" dirty="0"/>
          </a:p>
        </p:txBody>
      </p:sp>
      <p:sp>
        <p:nvSpPr>
          <p:cNvPr id="4" name="Footer Placeholder 3"/>
          <p:cNvSpPr>
            <a:spLocks noGrp="1"/>
          </p:cNvSpPr>
          <p:nvPr>
            <p:ph type="ftr" sz="quarter" idx="11"/>
          </p:nvPr>
        </p:nvSpPr>
        <p:spPr>
          <a:xfrm>
            <a:off x="10532687" y="627918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34" name="TextBox 33">
            <a:extLst>
              <a:ext uri="{FF2B5EF4-FFF2-40B4-BE49-F238E27FC236}">
                <a16:creationId xmlns:a16="http://schemas.microsoft.com/office/drawing/2014/main" id="{B9F6DFE3-AF76-45AD-A91F-5DC7D361066D}"/>
              </a:ext>
            </a:extLst>
          </p:cNvPr>
          <p:cNvSpPr txBox="1"/>
          <p:nvPr/>
        </p:nvSpPr>
        <p:spPr>
          <a:xfrm>
            <a:off x="892628" y="2845043"/>
            <a:ext cx="1872343"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mpact</a:t>
            </a:r>
            <a:endParaRPr lang="en-US" dirty="0"/>
          </a:p>
        </p:txBody>
      </p:sp>
      <p:sp>
        <p:nvSpPr>
          <p:cNvPr id="35" name="TextBox 34">
            <a:extLst>
              <a:ext uri="{FF2B5EF4-FFF2-40B4-BE49-F238E27FC236}">
                <a16:creationId xmlns:a16="http://schemas.microsoft.com/office/drawing/2014/main" id="{53B9EB88-472E-453D-850C-4334AE5D8150}"/>
              </a:ext>
            </a:extLst>
          </p:cNvPr>
          <p:cNvSpPr txBox="1"/>
          <p:nvPr/>
        </p:nvSpPr>
        <p:spPr>
          <a:xfrm>
            <a:off x="794402" y="4858900"/>
            <a:ext cx="2253343"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rinciple</a:t>
            </a:r>
            <a:endParaRPr lang="en-US" dirty="0"/>
          </a:p>
        </p:txBody>
      </p:sp>
      <p:sp>
        <p:nvSpPr>
          <p:cNvPr id="10" name="Title 1">
            <a:extLst>
              <a:ext uri="{FF2B5EF4-FFF2-40B4-BE49-F238E27FC236}">
                <a16:creationId xmlns:a16="http://schemas.microsoft.com/office/drawing/2014/main" id="{94AB0DDC-25F5-484B-AE9B-C71DAD89A8AF}"/>
              </a:ext>
            </a:extLst>
          </p:cNvPr>
          <p:cNvSpPr>
            <a:spLocks noGrp="1"/>
          </p:cNvSpPr>
          <p:nvPr>
            <p:ph type="title"/>
          </p:nvPr>
        </p:nvSpPr>
        <p:spPr>
          <a:xfrm>
            <a:off x="38100" y="0"/>
            <a:ext cx="12153900" cy="838200"/>
          </a:xfrm>
        </p:spPr>
        <p:txBody>
          <a:bodyPr>
            <a:normAutofit/>
          </a:bodyPr>
          <a:lstStyle/>
          <a:p>
            <a:pPr eaLnBrk="1" hangingPunct="1">
              <a:defRPr/>
            </a:pPr>
            <a:r>
              <a:rPr lang="en-US" sz="5400" b="1" dirty="0">
                <a:solidFill>
                  <a:srgbClr val="00B0F0"/>
                </a:solidFill>
                <a:latin typeface="Times New Roman" panose="02020603050405020304" pitchFamily="18" charset="0"/>
                <a:cs typeface="Times New Roman" panose="02020603050405020304" pitchFamily="18" charset="0"/>
              </a:rPr>
              <a:t>14-day Proximity Impact Plan</a:t>
            </a:r>
          </a:p>
        </p:txBody>
      </p:sp>
    </p:spTree>
    <p:extLst>
      <p:ext uri="{BB962C8B-B14F-4D97-AF65-F5344CB8AC3E}">
        <p14:creationId xmlns:p14="http://schemas.microsoft.com/office/powerpoint/2010/main" val="494764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26496D97-902C-492B-9EA0-675EB99FB30D}"/>
              </a:ext>
            </a:extLst>
          </p:cNvPr>
          <p:cNvSpPr txBox="1"/>
          <p:nvPr/>
        </p:nvSpPr>
        <p:spPr>
          <a:xfrm>
            <a:off x="794402" y="831186"/>
            <a:ext cx="2416629"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ray</a:t>
            </a:r>
            <a:endParaRPr lang="en-US" dirty="0"/>
          </a:p>
        </p:txBody>
      </p:sp>
      <p:sp>
        <p:nvSpPr>
          <p:cNvPr id="4" name="Footer Placeholder 3"/>
          <p:cNvSpPr>
            <a:spLocks noGrp="1"/>
          </p:cNvSpPr>
          <p:nvPr>
            <p:ph type="ftr" sz="quarter" idx="11"/>
          </p:nvPr>
        </p:nvSpPr>
        <p:spPr>
          <a:xfrm>
            <a:off x="10532687" y="627918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34" name="TextBox 33">
            <a:extLst>
              <a:ext uri="{FF2B5EF4-FFF2-40B4-BE49-F238E27FC236}">
                <a16:creationId xmlns:a16="http://schemas.microsoft.com/office/drawing/2014/main" id="{B9F6DFE3-AF76-45AD-A91F-5DC7D361066D}"/>
              </a:ext>
            </a:extLst>
          </p:cNvPr>
          <p:cNvSpPr txBox="1"/>
          <p:nvPr/>
        </p:nvSpPr>
        <p:spPr>
          <a:xfrm>
            <a:off x="892628" y="2845043"/>
            <a:ext cx="1872343"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mpact</a:t>
            </a:r>
            <a:endParaRPr lang="en-US" dirty="0"/>
          </a:p>
        </p:txBody>
      </p:sp>
      <p:sp>
        <p:nvSpPr>
          <p:cNvPr id="35" name="TextBox 34">
            <a:extLst>
              <a:ext uri="{FF2B5EF4-FFF2-40B4-BE49-F238E27FC236}">
                <a16:creationId xmlns:a16="http://schemas.microsoft.com/office/drawing/2014/main" id="{53B9EB88-472E-453D-850C-4334AE5D8150}"/>
              </a:ext>
            </a:extLst>
          </p:cNvPr>
          <p:cNvSpPr txBox="1"/>
          <p:nvPr/>
        </p:nvSpPr>
        <p:spPr>
          <a:xfrm>
            <a:off x="794402" y="4858900"/>
            <a:ext cx="2253343"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rinciple</a:t>
            </a:r>
            <a:endParaRPr lang="en-US" dirty="0"/>
          </a:p>
        </p:txBody>
      </p:sp>
      <p:sp>
        <p:nvSpPr>
          <p:cNvPr id="7" name="Title 1">
            <a:extLst>
              <a:ext uri="{FF2B5EF4-FFF2-40B4-BE49-F238E27FC236}">
                <a16:creationId xmlns:a16="http://schemas.microsoft.com/office/drawing/2014/main" id="{0219740A-7253-481C-BAF6-BF5BEBFC1640}"/>
              </a:ext>
            </a:extLst>
          </p:cNvPr>
          <p:cNvSpPr>
            <a:spLocks noGrp="1"/>
          </p:cNvSpPr>
          <p:nvPr>
            <p:ph type="title"/>
          </p:nvPr>
        </p:nvSpPr>
        <p:spPr>
          <a:xfrm>
            <a:off x="38100" y="0"/>
            <a:ext cx="12153900" cy="838200"/>
          </a:xfrm>
        </p:spPr>
        <p:txBody>
          <a:bodyPr>
            <a:normAutofit/>
          </a:bodyPr>
          <a:lstStyle/>
          <a:p>
            <a:pPr eaLnBrk="1" hangingPunct="1">
              <a:defRPr/>
            </a:pPr>
            <a:r>
              <a:rPr lang="en-US" sz="5400" b="1" dirty="0">
                <a:solidFill>
                  <a:srgbClr val="00B0F0"/>
                </a:solidFill>
                <a:latin typeface="Times New Roman" panose="02020603050405020304" pitchFamily="18" charset="0"/>
                <a:cs typeface="Times New Roman" panose="02020603050405020304" pitchFamily="18" charset="0"/>
              </a:rPr>
              <a:t>14-day Proximity Impact Plan</a:t>
            </a:r>
          </a:p>
        </p:txBody>
      </p:sp>
      <p:sp>
        <p:nvSpPr>
          <p:cNvPr id="2" name="TextBox 1">
            <a:extLst>
              <a:ext uri="{FF2B5EF4-FFF2-40B4-BE49-F238E27FC236}">
                <a16:creationId xmlns:a16="http://schemas.microsoft.com/office/drawing/2014/main" id="{994F3B85-B27D-46AA-8596-AF8F00964546}"/>
              </a:ext>
            </a:extLst>
          </p:cNvPr>
          <p:cNvSpPr txBox="1"/>
          <p:nvPr/>
        </p:nvSpPr>
        <p:spPr>
          <a:xfrm>
            <a:off x="2002716" y="1393372"/>
            <a:ext cx="2531462"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For Students</a:t>
            </a:r>
          </a:p>
        </p:txBody>
      </p:sp>
      <p:sp>
        <p:nvSpPr>
          <p:cNvPr id="8" name="TextBox 7">
            <a:extLst>
              <a:ext uri="{FF2B5EF4-FFF2-40B4-BE49-F238E27FC236}">
                <a16:creationId xmlns:a16="http://schemas.microsoft.com/office/drawing/2014/main" id="{708D0081-065E-492C-8F6C-2701A5989C4E}"/>
              </a:ext>
            </a:extLst>
          </p:cNvPr>
          <p:cNvSpPr txBox="1"/>
          <p:nvPr/>
        </p:nvSpPr>
        <p:spPr>
          <a:xfrm>
            <a:off x="2046258" y="1999100"/>
            <a:ext cx="4801314"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For Spirit Empowerment</a:t>
            </a:r>
          </a:p>
        </p:txBody>
      </p:sp>
    </p:spTree>
    <p:extLst>
      <p:ext uri="{BB962C8B-B14F-4D97-AF65-F5344CB8AC3E}">
        <p14:creationId xmlns:p14="http://schemas.microsoft.com/office/powerpoint/2010/main" val="1721696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26496D97-902C-492B-9EA0-675EB99FB30D}"/>
              </a:ext>
            </a:extLst>
          </p:cNvPr>
          <p:cNvSpPr txBox="1"/>
          <p:nvPr/>
        </p:nvSpPr>
        <p:spPr>
          <a:xfrm>
            <a:off x="794402" y="831186"/>
            <a:ext cx="2416629"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ray</a:t>
            </a:r>
            <a:endParaRPr lang="en-US" dirty="0"/>
          </a:p>
        </p:txBody>
      </p:sp>
      <p:sp>
        <p:nvSpPr>
          <p:cNvPr id="4" name="Footer Placeholder 3"/>
          <p:cNvSpPr>
            <a:spLocks noGrp="1"/>
          </p:cNvSpPr>
          <p:nvPr>
            <p:ph type="ftr" sz="quarter" idx="11"/>
          </p:nvPr>
        </p:nvSpPr>
        <p:spPr>
          <a:xfrm>
            <a:off x="10532687" y="627918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34" name="TextBox 33">
            <a:extLst>
              <a:ext uri="{FF2B5EF4-FFF2-40B4-BE49-F238E27FC236}">
                <a16:creationId xmlns:a16="http://schemas.microsoft.com/office/drawing/2014/main" id="{B9F6DFE3-AF76-45AD-A91F-5DC7D361066D}"/>
              </a:ext>
            </a:extLst>
          </p:cNvPr>
          <p:cNvSpPr txBox="1"/>
          <p:nvPr/>
        </p:nvSpPr>
        <p:spPr>
          <a:xfrm>
            <a:off x="892628" y="2845043"/>
            <a:ext cx="5856515" cy="707886"/>
          </a:xfrm>
          <a:prstGeom prst="rect">
            <a:avLst/>
          </a:prstGeom>
          <a:noFill/>
        </p:spPr>
        <p:txBody>
          <a:bodyPr wrap="square">
            <a:spAutoFit/>
          </a:bodyPr>
          <a:lstStyle/>
          <a:p>
            <a:r>
              <a:rPr lang="en-US" sz="4000" b="1" u="sng" dirty="0">
                <a:solidFill>
                  <a:prstClr val="white"/>
                </a:solidFill>
                <a:latin typeface="Times New Roman" panose="02020603050405020304" pitchFamily="18" charset="0"/>
                <a:cs typeface="Times New Roman" panose="02020603050405020304" pitchFamily="18" charset="0"/>
              </a:rPr>
              <a:t>I</a:t>
            </a:r>
            <a:r>
              <a:rPr lang="en-US" sz="4000" b="1" dirty="0">
                <a:solidFill>
                  <a:srgbClr val="ABDAFC">
                    <a:lumMod val="75000"/>
                  </a:srgbClr>
                </a:solidFill>
                <a:latin typeface="Times New Roman" panose="02020603050405020304" pitchFamily="18" charset="0"/>
                <a:cs typeface="Times New Roman" panose="02020603050405020304" pitchFamily="18" charset="0"/>
              </a:rPr>
              <a:t>nternalize God’s Word</a:t>
            </a:r>
            <a:endParaRPr lang="en-US" dirty="0"/>
          </a:p>
        </p:txBody>
      </p:sp>
      <p:sp>
        <p:nvSpPr>
          <p:cNvPr id="35" name="TextBox 34">
            <a:extLst>
              <a:ext uri="{FF2B5EF4-FFF2-40B4-BE49-F238E27FC236}">
                <a16:creationId xmlns:a16="http://schemas.microsoft.com/office/drawing/2014/main" id="{53B9EB88-472E-453D-850C-4334AE5D8150}"/>
              </a:ext>
            </a:extLst>
          </p:cNvPr>
          <p:cNvSpPr txBox="1"/>
          <p:nvPr/>
        </p:nvSpPr>
        <p:spPr>
          <a:xfrm>
            <a:off x="794402" y="4858900"/>
            <a:ext cx="2253343"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rinciple</a:t>
            </a:r>
            <a:endParaRPr lang="en-US" dirty="0"/>
          </a:p>
        </p:txBody>
      </p:sp>
      <p:sp>
        <p:nvSpPr>
          <p:cNvPr id="7" name="Title 1">
            <a:extLst>
              <a:ext uri="{FF2B5EF4-FFF2-40B4-BE49-F238E27FC236}">
                <a16:creationId xmlns:a16="http://schemas.microsoft.com/office/drawing/2014/main" id="{0219740A-7253-481C-BAF6-BF5BEBFC1640}"/>
              </a:ext>
            </a:extLst>
          </p:cNvPr>
          <p:cNvSpPr>
            <a:spLocks noGrp="1"/>
          </p:cNvSpPr>
          <p:nvPr>
            <p:ph type="title"/>
          </p:nvPr>
        </p:nvSpPr>
        <p:spPr>
          <a:xfrm>
            <a:off x="38100" y="0"/>
            <a:ext cx="12153900" cy="838200"/>
          </a:xfrm>
        </p:spPr>
        <p:txBody>
          <a:bodyPr>
            <a:normAutofit/>
          </a:bodyPr>
          <a:lstStyle/>
          <a:p>
            <a:pPr eaLnBrk="1" hangingPunct="1">
              <a:defRPr/>
            </a:pPr>
            <a:r>
              <a:rPr lang="en-US" sz="5400" b="1" dirty="0">
                <a:solidFill>
                  <a:srgbClr val="00B0F0"/>
                </a:solidFill>
                <a:latin typeface="Times New Roman" panose="02020603050405020304" pitchFamily="18" charset="0"/>
                <a:cs typeface="Times New Roman" panose="02020603050405020304" pitchFamily="18" charset="0"/>
              </a:rPr>
              <a:t>14-day Proximity Impact Plan</a:t>
            </a:r>
          </a:p>
        </p:txBody>
      </p:sp>
      <p:sp>
        <p:nvSpPr>
          <p:cNvPr id="2" name="TextBox 1">
            <a:extLst>
              <a:ext uri="{FF2B5EF4-FFF2-40B4-BE49-F238E27FC236}">
                <a16:creationId xmlns:a16="http://schemas.microsoft.com/office/drawing/2014/main" id="{994F3B85-B27D-46AA-8596-AF8F00964546}"/>
              </a:ext>
            </a:extLst>
          </p:cNvPr>
          <p:cNvSpPr txBox="1"/>
          <p:nvPr/>
        </p:nvSpPr>
        <p:spPr>
          <a:xfrm>
            <a:off x="2002716" y="1393372"/>
            <a:ext cx="2531462"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For Students</a:t>
            </a:r>
          </a:p>
        </p:txBody>
      </p:sp>
      <p:sp>
        <p:nvSpPr>
          <p:cNvPr id="8" name="TextBox 7">
            <a:extLst>
              <a:ext uri="{FF2B5EF4-FFF2-40B4-BE49-F238E27FC236}">
                <a16:creationId xmlns:a16="http://schemas.microsoft.com/office/drawing/2014/main" id="{708D0081-065E-492C-8F6C-2701A5989C4E}"/>
              </a:ext>
            </a:extLst>
          </p:cNvPr>
          <p:cNvSpPr txBox="1"/>
          <p:nvPr/>
        </p:nvSpPr>
        <p:spPr>
          <a:xfrm>
            <a:off x="2046258" y="1999100"/>
            <a:ext cx="4801314"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For Spirit Empowerment</a:t>
            </a:r>
          </a:p>
        </p:txBody>
      </p:sp>
    </p:spTree>
    <p:extLst>
      <p:ext uri="{BB962C8B-B14F-4D97-AF65-F5344CB8AC3E}">
        <p14:creationId xmlns:p14="http://schemas.microsoft.com/office/powerpoint/2010/main" val="331135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7F5DAFA6-2BCB-404D-8D75-7B1232AB30F6}"/>
              </a:ext>
            </a:extLst>
          </p:cNvPr>
          <p:cNvSpPr/>
          <p:nvPr/>
        </p:nvSpPr>
        <p:spPr>
          <a:xfrm>
            <a:off x="129112" y="875685"/>
            <a:ext cx="7186088" cy="5940088"/>
          </a:xfrm>
          <a:prstGeom prst="rect">
            <a:avLst/>
          </a:prstGeom>
          <a:ln w="38100">
            <a:solidFill>
              <a:schemeClr val="tx1"/>
            </a:solidFill>
          </a:ln>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Love is patient, love is kind. It does not envy, it does not boast, it is not proud. It is not rude, it is not self-seeking, it is not easily angered, it keeps no record of wrongs. Love does not delight in evil but rejoices with the truth. It always protects, always trusts, always hopes, always perseveres. </a:t>
            </a:r>
            <a:r>
              <a:rPr lang="en-US" sz="2000" dirty="0">
                <a:latin typeface="Times New Roman" panose="02020603050405020304" pitchFamily="18" charset="0"/>
                <a:cs typeface="Times New Roman" panose="02020603050405020304" pitchFamily="18" charset="0"/>
              </a:rPr>
              <a:t>(1 Corinthians 13:4-7 NIV)</a:t>
            </a:r>
          </a:p>
        </p:txBody>
      </p:sp>
      <p:sp>
        <p:nvSpPr>
          <p:cNvPr id="13" name="Rectangle 12">
            <a:extLst>
              <a:ext uri="{FF2B5EF4-FFF2-40B4-BE49-F238E27FC236}">
                <a16:creationId xmlns:a16="http://schemas.microsoft.com/office/drawing/2014/main" id="{27995DB6-BA60-491C-B83C-5AB2F3637AF1}"/>
              </a:ext>
            </a:extLst>
          </p:cNvPr>
          <p:cNvSpPr/>
          <p:nvPr/>
        </p:nvSpPr>
        <p:spPr>
          <a:xfrm>
            <a:off x="7766957" y="875685"/>
            <a:ext cx="4177237" cy="5940088"/>
          </a:xfrm>
          <a:prstGeom prst="rect">
            <a:avLst/>
          </a:prstGeom>
          <a:ln w="38100">
            <a:solidFill>
              <a:schemeClr val="tx1"/>
            </a:solidFill>
          </a:ln>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But the fruit of the Spirit is love, joy, peace, longsuffering, kindness, goodness, faithfulness,  gentleness, </a:t>
            </a:r>
          </a:p>
          <a:p>
            <a:r>
              <a:rPr lang="en-US" sz="4000" b="1" i="1" dirty="0">
                <a:solidFill>
                  <a:srgbClr val="FAA336"/>
                </a:solidFill>
                <a:latin typeface="Times New Roman" panose="02020603050405020304" pitchFamily="18" charset="0"/>
                <a:cs typeface="Times New Roman" panose="02020603050405020304" pitchFamily="18" charset="0"/>
              </a:rPr>
              <a:t>self-control. </a:t>
            </a:r>
          </a:p>
          <a:p>
            <a:r>
              <a:rPr lang="en-US" sz="2000" dirty="0">
                <a:latin typeface="Times New Roman" panose="02020603050405020304" pitchFamily="18" charset="0"/>
                <a:cs typeface="Times New Roman" panose="02020603050405020304" pitchFamily="18" charset="0"/>
              </a:rPr>
              <a:t>(Galatians 5:22-23 NKJV)</a:t>
            </a:r>
          </a:p>
        </p:txBody>
      </p:sp>
      <p:sp>
        <p:nvSpPr>
          <p:cNvPr id="14" name="Title 1">
            <a:extLst>
              <a:ext uri="{FF2B5EF4-FFF2-40B4-BE49-F238E27FC236}">
                <a16:creationId xmlns:a16="http://schemas.microsoft.com/office/drawing/2014/main" id="{082B5EC4-F1F1-4F41-A6F9-F6BB990DCADC}"/>
              </a:ext>
            </a:extLst>
          </p:cNvPr>
          <p:cNvSpPr>
            <a:spLocks noGrp="1"/>
          </p:cNvSpPr>
          <p:nvPr>
            <p:ph type="title"/>
          </p:nvPr>
        </p:nvSpPr>
        <p:spPr>
          <a:xfrm>
            <a:off x="38100" y="0"/>
            <a:ext cx="12153900" cy="838200"/>
          </a:xfrm>
        </p:spPr>
        <p:txBody>
          <a:bodyPr>
            <a:normAutofit/>
          </a:bodyPr>
          <a:lstStyle/>
          <a:p>
            <a:pPr eaLnBrk="1" hangingPunct="1">
              <a:defRPr/>
            </a:pPr>
            <a:r>
              <a:rPr lang="en-US" sz="5400" b="1" dirty="0">
                <a:solidFill>
                  <a:srgbClr val="00B0F0"/>
                </a:solidFill>
                <a:latin typeface="Times New Roman" panose="02020603050405020304" pitchFamily="18" charset="0"/>
                <a:cs typeface="Times New Roman" panose="02020603050405020304" pitchFamily="18" charset="0"/>
              </a:rPr>
              <a:t>14-day Proximity Impact Plan</a:t>
            </a:r>
          </a:p>
        </p:txBody>
      </p:sp>
    </p:spTree>
    <p:extLst>
      <p:ext uri="{BB962C8B-B14F-4D97-AF65-F5344CB8AC3E}">
        <p14:creationId xmlns:p14="http://schemas.microsoft.com/office/powerpoint/2010/main" val="538077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26496D97-902C-492B-9EA0-675EB99FB30D}"/>
              </a:ext>
            </a:extLst>
          </p:cNvPr>
          <p:cNvSpPr txBox="1"/>
          <p:nvPr/>
        </p:nvSpPr>
        <p:spPr>
          <a:xfrm>
            <a:off x="794402" y="831186"/>
            <a:ext cx="2416629"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ray</a:t>
            </a:r>
            <a:endParaRPr lang="en-US" dirty="0"/>
          </a:p>
        </p:txBody>
      </p:sp>
      <p:sp>
        <p:nvSpPr>
          <p:cNvPr id="4" name="Footer Placeholder 3"/>
          <p:cNvSpPr>
            <a:spLocks noGrp="1"/>
          </p:cNvSpPr>
          <p:nvPr>
            <p:ph type="ftr" sz="quarter" idx="11"/>
          </p:nvPr>
        </p:nvSpPr>
        <p:spPr>
          <a:xfrm>
            <a:off x="10532687" y="627918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34" name="TextBox 33">
            <a:extLst>
              <a:ext uri="{FF2B5EF4-FFF2-40B4-BE49-F238E27FC236}">
                <a16:creationId xmlns:a16="http://schemas.microsoft.com/office/drawing/2014/main" id="{B9F6DFE3-AF76-45AD-A91F-5DC7D361066D}"/>
              </a:ext>
            </a:extLst>
          </p:cNvPr>
          <p:cNvSpPr txBox="1"/>
          <p:nvPr/>
        </p:nvSpPr>
        <p:spPr>
          <a:xfrm>
            <a:off x="892628" y="2845043"/>
            <a:ext cx="5856515" cy="707886"/>
          </a:xfrm>
          <a:prstGeom prst="rect">
            <a:avLst/>
          </a:prstGeom>
          <a:noFill/>
        </p:spPr>
        <p:txBody>
          <a:bodyPr wrap="square">
            <a:spAutoFit/>
          </a:bodyPr>
          <a:lstStyle/>
          <a:p>
            <a:r>
              <a:rPr lang="en-US" sz="4000" b="1" u="sng" dirty="0">
                <a:solidFill>
                  <a:prstClr val="white"/>
                </a:solidFill>
                <a:latin typeface="Times New Roman" panose="02020603050405020304" pitchFamily="18" charset="0"/>
                <a:cs typeface="Times New Roman" panose="02020603050405020304" pitchFamily="18" charset="0"/>
              </a:rPr>
              <a:t>I</a:t>
            </a:r>
            <a:r>
              <a:rPr lang="en-US" sz="4000" b="1" dirty="0">
                <a:solidFill>
                  <a:srgbClr val="ABDAFC">
                    <a:lumMod val="75000"/>
                  </a:srgbClr>
                </a:solidFill>
                <a:latin typeface="Times New Roman" panose="02020603050405020304" pitchFamily="18" charset="0"/>
                <a:cs typeface="Times New Roman" panose="02020603050405020304" pitchFamily="18" charset="0"/>
              </a:rPr>
              <a:t>nternalize God’s Word</a:t>
            </a:r>
            <a:endParaRPr lang="en-US" dirty="0"/>
          </a:p>
        </p:txBody>
      </p:sp>
      <p:sp>
        <p:nvSpPr>
          <p:cNvPr id="35" name="TextBox 34">
            <a:extLst>
              <a:ext uri="{FF2B5EF4-FFF2-40B4-BE49-F238E27FC236}">
                <a16:creationId xmlns:a16="http://schemas.microsoft.com/office/drawing/2014/main" id="{53B9EB88-472E-453D-850C-4334AE5D8150}"/>
              </a:ext>
            </a:extLst>
          </p:cNvPr>
          <p:cNvSpPr txBox="1"/>
          <p:nvPr/>
        </p:nvSpPr>
        <p:spPr>
          <a:xfrm>
            <a:off x="794402" y="4858900"/>
            <a:ext cx="2253343"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rinciple</a:t>
            </a:r>
            <a:endParaRPr lang="en-US" dirty="0"/>
          </a:p>
        </p:txBody>
      </p:sp>
      <p:sp>
        <p:nvSpPr>
          <p:cNvPr id="7" name="Title 1">
            <a:extLst>
              <a:ext uri="{FF2B5EF4-FFF2-40B4-BE49-F238E27FC236}">
                <a16:creationId xmlns:a16="http://schemas.microsoft.com/office/drawing/2014/main" id="{0219740A-7253-481C-BAF6-BF5BEBFC1640}"/>
              </a:ext>
            </a:extLst>
          </p:cNvPr>
          <p:cNvSpPr>
            <a:spLocks noGrp="1"/>
          </p:cNvSpPr>
          <p:nvPr>
            <p:ph type="title"/>
          </p:nvPr>
        </p:nvSpPr>
        <p:spPr>
          <a:xfrm>
            <a:off x="38100" y="0"/>
            <a:ext cx="12153900" cy="838200"/>
          </a:xfrm>
        </p:spPr>
        <p:txBody>
          <a:bodyPr>
            <a:normAutofit/>
          </a:bodyPr>
          <a:lstStyle/>
          <a:p>
            <a:pPr eaLnBrk="1" hangingPunct="1">
              <a:defRPr/>
            </a:pPr>
            <a:r>
              <a:rPr lang="en-US" sz="5400" b="1" dirty="0">
                <a:solidFill>
                  <a:srgbClr val="00B0F0"/>
                </a:solidFill>
                <a:latin typeface="Times New Roman" panose="02020603050405020304" pitchFamily="18" charset="0"/>
                <a:cs typeface="Times New Roman" panose="02020603050405020304" pitchFamily="18" charset="0"/>
              </a:rPr>
              <a:t>14-day Proximity Impact Plan</a:t>
            </a:r>
          </a:p>
        </p:txBody>
      </p:sp>
      <p:sp>
        <p:nvSpPr>
          <p:cNvPr id="2" name="TextBox 1">
            <a:extLst>
              <a:ext uri="{FF2B5EF4-FFF2-40B4-BE49-F238E27FC236}">
                <a16:creationId xmlns:a16="http://schemas.microsoft.com/office/drawing/2014/main" id="{994F3B85-B27D-46AA-8596-AF8F00964546}"/>
              </a:ext>
            </a:extLst>
          </p:cNvPr>
          <p:cNvSpPr txBox="1"/>
          <p:nvPr/>
        </p:nvSpPr>
        <p:spPr>
          <a:xfrm>
            <a:off x="2002716" y="1393372"/>
            <a:ext cx="2531462"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For Students</a:t>
            </a:r>
          </a:p>
        </p:txBody>
      </p:sp>
      <p:sp>
        <p:nvSpPr>
          <p:cNvPr id="8" name="TextBox 7">
            <a:extLst>
              <a:ext uri="{FF2B5EF4-FFF2-40B4-BE49-F238E27FC236}">
                <a16:creationId xmlns:a16="http://schemas.microsoft.com/office/drawing/2014/main" id="{708D0081-065E-492C-8F6C-2701A5989C4E}"/>
              </a:ext>
            </a:extLst>
          </p:cNvPr>
          <p:cNvSpPr txBox="1"/>
          <p:nvPr/>
        </p:nvSpPr>
        <p:spPr>
          <a:xfrm>
            <a:off x="2046258" y="1999100"/>
            <a:ext cx="4801314"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For Spirit Empowerment</a:t>
            </a:r>
          </a:p>
        </p:txBody>
      </p:sp>
    </p:spTree>
    <p:extLst>
      <p:ext uri="{BB962C8B-B14F-4D97-AF65-F5344CB8AC3E}">
        <p14:creationId xmlns:p14="http://schemas.microsoft.com/office/powerpoint/2010/main" val="45715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26496D97-902C-492B-9EA0-675EB99FB30D}"/>
              </a:ext>
            </a:extLst>
          </p:cNvPr>
          <p:cNvSpPr txBox="1"/>
          <p:nvPr/>
        </p:nvSpPr>
        <p:spPr>
          <a:xfrm>
            <a:off x="794402" y="831186"/>
            <a:ext cx="2416629" cy="707886"/>
          </a:xfrm>
          <a:prstGeom prst="rect">
            <a:avLst/>
          </a:prstGeom>
          <a:noFill/>
        </p:spPr>
        <p:txBody>
          <a:bodyPr wrap="square">
            <a:spAutoFit/>
          </a:bodyPr>
          <a:lstStyle/>
          <a:p>
            <a:r>
              <a:rPr kumimoji="0" lang="en-US" sz="4000" b="1"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t>
            </a:r>
            <a:r>
              <a:rPr kumimoji="0" lang="en-US" sz="4000" b="1" i="0" u="none" strike="noStrike" kern="1200" cap="none" spc="0" normalizeH="0" baseline="0" noProof="0" dirty="0">
                <a:ln>
                  <a:noFill/>
                </a:ln>
                <a:solidFill>
                  <a:srgbClr val="ABDAFC">
                    <a:lumMod val="75000"/>
                  </a:srgbClr>
                </a:solidFill>
                <a:effectLst/>
                <a:uLnTx/>
                <a:uFillTx/>
                <a:latin typeface="Times New Roman" panose="02020603050405020304" pitchFamily="18" charset="0"/>
                <a:ea typeface="+mn-ea"/>
                <a:cs typeface="Times New Roman" panose="02020603050405020304" pitchFamily="18" charset="0"/>
              </a:rPr>
              <a:t>ray</a:t>
            </a:r>
            <a:endParaRPr lang="en-US" dirty="0"/>
          </a:p>
        </p:txBody>
      </p:sp>
      <p:sp>
        <p:nvSpPr>
          <p:cNvPr id="4" name="Footer Placeholder 3"/>
          <p:cNvSpPr>
            <a:spLocks noGrp="1"/>
          </p:cNvSpPr>
          <p:nvPr>
            <p:ph type="ftr" sz="quarter" idx="11"/>
          </p:nvPr>
        </p:nvSpPr>
        <p:spPr>
          <a:xfrm>
            <a:off x="10532687" y="627918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34" name="TextBox 33">
            <a:extLst>
              <a:ext uri="{FF2B5EF4-FFF2-40B4-BE49-F238E27FC236}">
                <a16:creationId xmlns:a16="http://schemas.microsoft.com/office/drawing/2014/main" id="{B9F6DFE3-AF76-45AD-A91F-5DC7D361066D}"/>
              </a:ext>
            </a:extLst>
          </p:cNvPr>
          <p:cNvSpPr txBox="1"/>
          <p:nvPr/>
        </p:nvSpPr>
        <p:spPr>
          <a:xfrm>
            <a:off x="892628" y="2845043"/>
            <a:ext cx="5856515" cy="707886"/>
          </a:xfrm>
          <a:prstGeom prst="rect">
            <a:avLst/>
          </a:prstGeom>
          <a:noFill/>
        </p:spPr>
        <p:txBody>
          <a:bodyPr wrap="square">
            <a:spAutoFit/>
          </a:bodyPr>
          <a:lstStyle/>
          <a:p>
            <a:r>
              <a:rPr lang="en-US" sz="4000" b="1" u="sng" dirty="0">
                <a:solidFill>
                  <a:prstClr val="white"/>
                </a:solidFill>
                <a:latin typeface="Times New Roman" panose="02020603050405020304" pitchFamily="18" charset="0"/>
                <a:cs typeface="Times New Roman" panose="02020603050405020304" pitchFamily="18" charset="0"/>
              </a:rPr>
              <a:t>I</a:t>
            </a:r>
            <a:r>
              <a:rPr lang="en-US" sz="4000" b="1" dirty="0">
                <a:solidFill>
                  <a:srgbClr val="ABDAFC">
                    <a:lumMod val="75000"/>
                  </a:srgbClr>
                </a:solidFill>
                <a:latin typeface="Times New Roman" panose="02020603050405020304" pitchFamily="18" charset="0"/>
                <a:cs typeface="Times New Roman" panose="02020603050405020304" pitchFamily="18" charset="0"/>
              </a:rPr>
              <a:t>nternalize God’s Word</a:t>
            </a:r>
            <a:endParaRPr lang="en-US" dirty="0"/>
          </a:p>
        </p:txBody>
      </p:sp>
      <p:sp>
        <p:nvSpPr>
          <p:cNvPr id="35" name="TextBox 34">
            <a:extLst>
              <a:ext uri="{FF2B5EF4-FFF2-40B4-BE49-F238E27FC236}">
                <a16:creationId xmlns:a16="http://schemas.microsoft.com/office/drawing/2014/main" id="{53B9EB88-472E-453D-850C-4334AE5D8150}"/>
              </a:ext>
            </a:extLst>
          </p:cNvPr>
          <p:cNvSpPr txBox="1"/>
          <p:nvPr/>
        </p:nvSpPr>
        <p:spPr>
          <a:xfrm>
            <a:off x="794402" y="4858900"/>
            <a:ext cx="7413427" cy="707886"/>
          </a:xfrm>
          <a:prstGeom prst="rect">
            <a:avLst/>
          </a:prstGeom>
          <a:noFill/>
        </p:spPr>
        <p:txBody>
          <a:bodyPr wrap="square">
            <a:spAutoFit/>
          </a:bodyPr>
          <a:lstStyle/>
          <a:p>
            <a:r>
              <a:rPr lang="en-US" sz="4000" b="1" u="sng" dirty="0">
                <a:solidFill>
                  <a:prstClr val="white"/>
                </a:solidFill>
                <a:latin typeface="Times New Roman" panose="02020603050405020304" pitchFamily="18" charset="0"/>
                <a:cs typeface="Times New Roman" panose="02020603050405020304" pitchFamily="18" charset="0"/>
              </a:rPr>
              <a:t>P</a:t>
            </a:r>
            <a:r>
              <a:rPr lang="en-US" sz="4000" b="1" dirty="0">
                <a:solidFill>
                  <a:srgbClr val="ABDAFC">
                    <a:lumMod val="75000"/>
                  </a:srgbClr>
                </a:solidFill>
                <a:latin typeface="Times New Roman" panose="02020603050405020304" pitchFamily="18" charset="0"/>
                <a:cs typeface="Times New Roman" panose="02020603050405020304" pitchFamily="18" charset="0"/>
              </a:rPr>
              <a:t>artner with other Believers</a:t>
            </a:r>
            <a:endParaRPr lang="en-US" dirty="0"/>
          </a:p>
        </p:txBody>
      </p:sp>
      <p:sp>
        <p:nvSpPr>
          <p:cNvPr id="7" name="Title 1">
            <a:extLst>
              <a:ext uri="{FF2B5EF4-FFF2-40B4-BE49-F238E27FC236}">
                <a16:creationId xmlns:a16="http://schemas.microsoft.com/office/drawing/2014/main" id="{0219740A-7253-481C-BAF6-BF5BEBFC1640}"/>
              </a:ext>
            </a:extLst>
          </p:cNvPr>
          <p:cNvSpPr>
            <a:spLocks noGrp="1"/>
          </p:cNvSpPr>
          <p:nvPr>
            <p:ph type="title"/>
          </p:nvPr>
        </p:nvSpPr>
        <p:spPr>
          <a:xfrm>
            <a:off x="38100" y="0"/>
            <a:ext cx="12153900" cy="838200"/>
          </a:xfrm>
        </p:spPr>
        <p:txBody>
          <a:bodyPr>
            <a:normAutofit/>
          </a:bodyPr>
          <a:lstStyle/>
          <a:p>
            <a:pPr eaLnBrk="1" hangingPunct="1">
              <a:defRPr/>
            </a:pPr>
            <a:r>
              <a:rPr lang="en-US" sz="5400" b="1" dirty="0">
                <a:solidFill>
                  <a:srgbClr val="00B0F0"/>
                </a:solidFill>
                <a:latin typeface="Times New Roman" panose="02020603050405020304" pitchFamily="18" charset="0"/>
                <a:cs typeface="Times New Roman" panose="02020603050405020304" pitchFamily="18" charset="0"/>
              </a:rPr>
              <a:t>14-day Proximity Impact Plan</a:t>
            </a:r>
          </a:p>
        </p:txBody>
      </p:sp>
      <p:sp>
        <p:nvSpPr>
          <p:cNvPr id="2" name="TextBox 1">
            <a:extLst>
              <a:ext uri="{FF2B5EF4-FFF2-40B4-BE49-F238E27FC236}">
                <a16:creationId xmlns:a16="http://schemas.microsoft.com/office/drawing/2014/main" id="{994F3B85-B27D-46AA-8596-AF8F00964546}"/>
              </a:ext>
            </a:extLst>
          </p:cNvPr>
          <p:cNvSpPr txBox="1"/>
          <p:nvPr/>
        </p:nvSpPr>
        <p:spPr>
          <a:xfrm>
            <a:off x="2002716" y="1393372"/>
            <a:ext cx="2531462"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For Students</a:t>
            </a:r>
          </a:p>
        </p:txBody>
      </p:sp>
      <p:sp>
        <p:nvSpPr>
          <p:cNvPr id="8" name="TextBox 7">
            <a:extLst>
              <a:ext uri="{FF2B5EF4-FFF2-40B4-BE49-F238E27FC236}">
                <a16:creationId xmlns:a16="http://schemas.microsoft.com/office/drawing/2014/main" id="{708D0081-065E-492C-8F6C-2701A5989C4E}"/>
              </a:ext>
            </a:extLst>
          </p:cNvPr>
          <p:cNvSpPr txBox="1"/>
          <p:nvPr/>
        </p:nvSpPr>
        <p:spPr>
          <a:xfrm>
            <a:off x="2046258" y="1999100"/>
            <a:ext cx="4801314"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For Spirit Empowerment</a:t>
            </a:r>
          </a:p>
        </p:txBody>
      </p:sp>
      <p:sp>
        <p:nvSpPr>
          <p:cNvPr id="9" name="TextBox 8">
            <a:extLst>
              <a:ext uri="{FF2B5EF4-FFF2-40B4-BE49-F238E27FC236}">
                <a16:creationId xmlns:a16="http://schemas.microsoft.com/office/drawing/2014/main" id="{11A5EFD7-B9F9-4DF3-B4D0-E4F51F29908E}"/>
              </a:ext>
            </a:extLst>
          </p:cNvPr>
          <p:cNvSpPr txBox="1"/>
          <p:nvPr/>
        </p:nvSpPr>
        <p:spPr>
          <a:xfrm>
            <a:off x="2002716" y="5632858"/>
            <a:ext cx="7956217"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God’s Buddy System (Matthew 18:19-20)</a:t>
            </a:r>
          </a:p>
        </p:txBody>
      </p:sp>
    </p:spTree>
    <p:extLst>
      <p:ext uri="{BB962C8B-B14F-4D97-AF65-F5344CB8AC3E}">
        <p14:creationId xmlns:p14="http://schemas.microsoft.com/office/powerpoint/2010/main" val="1698786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7F5DAFA6-2BCB-404D-8D75-7B1232AB30F6}"/>
              </a:ext>
            </a:extLst>
          </p:cNvPr>
          <p:cNvSpPr/>
          <p:nvPr/>
        </p:nvSpPr>
        <p:spPr>
          <a:xfrm>
            <a:off x="2502956" y="1111225"/>
            <a:ext cx="7186088" cy="5016758"/>
          </a:xfrm>
          <a:prstGeom prst="rect">
            <a:avLst/>
          </a:prstGeom>
          <a:ln w="38100">
            <a:solidFill>
              <a:schemeClr val="tx1"/>
            </a:solidFill>
          </a:ln>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“Again I say to you that if two of you agree on earth concerning anything that they ask, it will be done for them by My Father in heaven. “For where two or three are gathered together in My name, I am there in the midst of them.” </a:t>
            </a:r>
            <a:r>
              <a:rPr lang="en-US" sz="2000" dirty="0">
                <a:latin typeface="Times New Roman" panose="02020603050405020304" pitchFamily="18" charset="0"/>
                <a:cs typeface="Times New Roman" panose="02020603050405020304" pitchFamily="18" charset="0"/>
              </a:rPr>
              <a:t>(Matthew 18:19 NKJV)</a:t>
            </a:r>
          </a:p>
        </p:txBody>
      </p:sp>
      <p:sp>
        <p:nvSpPr>
          <p:cNvPr id="14" name="Title 1">
            <a:extLst>
              <a:ext uri="{FF2B5EF4-FFF2-40B4-BE49-F238E27FC236}">
                <a16:creationId xmlns:a16="http://schemas.microsoft.com/office/drawing/2014/main" id="{082B5EC4-F1F1-4F41-A6F9-F6BB990DCADC}"/>
              </a:ext>
            </a:extLst>
          </p:cNvPr>
          <p:cNvSpPr>
            <a:spLocks noGrp="1"/>
          </p:cNvSpPr>
          <p:nvPr>
            <p:ph type="title"/>
          </p:nvPr>
        </p:nvSpPr>
        <p:spPr>
          <a:xfrm>
            <a:off x="38100" y="0"/>
            <a:ext cx="12153900" cy="838200"/>
          </a:xfrm>
        </p:spPr>
        <p:txBody>
          <a:bodyPr>
            <a:normAutofit/>
          </a:bodyPr>
          <a:lstStyle/>
          <a:p>
            <a:pPr eaLnBrk="1" hangingPunct="1">
              <a:defRPr/>
            </a:pPr>
            <a:r>
              <a:rPr lang="en-US" sz="5400" b="1" dirty="0">
                <a:solidFill>
                  <a:srgbClr val="00B0F0"/>
                </a:solidFill>
                <a:latin typeface="Times New Roman" panose="02020603050405020304" pitchFamily="18" charset="0"/>
                <a:cs typeface="Times New Roman" panose="02020603050405020304" pitchFamily="18" charset="0"/>
              </a:rPr>
              <a:t>14-day Proximity Impact Plan</a:t>
            </a:r>
          </a:p>
        </p:txBody>
      </p:sp>
    </p:spTree>
    <p:extLst>
      <p:ext uri="{BB962C8B-B14F-4D97-AF65-F5344CB8AC3E}">
        <p14:creationId xmlns:p14="http://schemas.microsoft.com/office/powerpoint/2010/main" val="3986802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673987" y="6401009"/>
            <a:ext cx="1359623" cy="365125"/>
          </a:xfrm>
        </p:spPr>
        <p:txBody>
          <a:bodyPr/>
          <a:lstStyle/>
          <a:p>
            <a:pPr>
              <a:defRPr/>
            </a:pPr>
            <a:r>
              <a:rPr lang="en-US" dirty="0">
                <a:latin typeface="Times New Roman" panose="02020603050405020304" pitchFamily="18" charset="0"/>
                <a:cs typeface="Times New Roman" panose="02020603050405020304" pitchFamily="18" charset="0"/>
              </a:rPr>
              <a:t>By Vernard T. Gant</a:t>
            </a:r>
          </a:p>
        </p:txBody>
      </p:sp>
      <p:sp>
        <p:nvSpPr>
          <p:cNvPr id="17" name="TextBox 16">
            <a:extLst>
              <a:ext uri="{FF2B5EF4-FFF2-40B4-BE49-F238E27FC236}">
                <a16:creationId xmlns:a16="http://schemas.microsoft.com/office/drawing/2014/main" id="{8E5A81C9-AFBE-4201-AE83-2B3699AA7173}"/>
              </a:ext>
            </a:extLst>
          </p:cNvPr>
          <p:cNvSpPr txBox="1"/>
          <p:nvPr/>
        </p:nvSpPr>
        <p:spPr>
          <a:xfrm>
            <a:off x="496349" y="1808248"/>
            <a:ext cx="11199302" cy="461665"/>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7F5DAFA6-2BCB-404D-8D75-7B1232AB30F6}"/>
              </a:ext>
            </a:extLst>
          </p:cNvPr>
          <p:cNvSpPr/>
          <p:nvPr/>
        </p:nvSpPr>
        <p:spPr>
          <a:xfrm>
            <a:off x="2502956" y="1111225"/>
            <a:ext cx="7186088" cy="5016758"/>
          </a:xfrm>
          <a:prstGeom prst="rect">
            <a:avLst/>
          </a:prstGeom>
          <a:ln w="38100">
            <a:solidFill>
              <a:schemeClr val="tx1"/>
            </a:solidFill>
          </a:ln>
        </p:spPr>
        <p:txBody>
          <a:bodyPr wrap="square">
            <a:spAutoFit/>
          </a:bodyPr>
          <a:lstStyle/>
          <a:p>
            <a:r>
              <a:rPr lang="en-US" sz="4000" b="1" i="1" dirty="0">
                <a:solidFill>
                  <a:srgbClr val="FAA336"/>
                </a:solidFill>
                <a:latin typeface="Times New Roman" panose="02020603050405020304" pitchFamily="18" charset="0"/>
                <a:cs typeface="Times New Roman" panose="02020603050405020304" pitchFamily="18" charset="0"/>
              </a:rPr>
              <a:t>“Again I say to you that if two of you agree on earth concerning anything that they ask, it will be done for them by My Father in heaven. “For where two or three are gathered together in My name, </a:t>
            </a:r>
            <a:r>
              <a:rPr lang="en-US" sz="4000" b="1" i="1" dirty="0">
                <a:latin typeface="Times New Roman" panose="02020603050405020304" pitchFamily="18" charset="0"/>
                <a:cs typeface="Times New Roman" panose="02020603050405020304" pitchFamily="18" charset="0"/>
              </a:rPr>
              <a:t>I am there in the midst of them</a:t>
            </a:r>
            <a:r>
              <a:rPr lang="en-US" sz="4000" b="1" i="1" dirty="0">
                <a:solidFill>
                  <a:srgbClr val="FAA336"/>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(Matthew 18:19 NKJV)</a:t>
            </a:r>
          </a:p>
        </p:txBody>
      </p:sp>
      <p:sp>
        <p:nvSpPr>
          <p:cNvPr id="14" name="Title 1">
            <a:extLst>
              <a:ext uri="{FF2B5EF4-FFF2-40B4-BE49-F238E27FC236}">
                <a16:creationId xmlns:a16="http://schemas.microsoft.com/office/drawing/2014/main" id="{082B5EC4-F1F1-4F41-A6F9-F6BB990DCADC}"/>
              </a:ext>
            </a:extLst>
          </p:cNvPr>
          <p:cNvSpPr>
            <a:spLocks noGrp="1"/>
          </p:cNvSpPr>
          <p:nvPr>
            <p:ph type="title"/>
          </p:nvPr>
        </p:nvSpPr>
        <p:spPr>
          <a:xfrm>
            <a:off x="38100" y="0"/>
            <a:ext cx="12153900" cy="838200"/>
          </a:xfrm>
        </p:spPr>
        <p:txBody>
          <a:bodyPr>
            <a:normAutofit/>
          </a:bodyPr>
          <a:lstStyle/>
          <a:p>
            <a:pPr eaLnBrk="1" hangingPunct="1">
              <a:defRPr/>
            </a:pPr>
            <a:r>
              <a:rPr lang="en-US" sz="5400" b="1" dirty="0">
                <a:solidFill>
                  <a:srgbClr val="00B0F0"/>
                </a:solidFill>
                <a:latin typeface="Times New Roman" panose="02020603050405020304" pitchFamily="18" charset="0"/>
                <a:cs typeface="Times New Roman" panose="02020603050405020304" pitchFamily="18" charset="0"/>
              </a:rPr>
              <a:t>14-day Proximity Impact Plan</a:t>
            </a:r>
          </a:p>
        </p:txBody>
      </p:sp>
    </p:spTree>
    <p:extLst>
      <p:ext uri="{BB962C8B-B14F-4D97-AF65-F5344CB8AC3E}">
        <p14:creationId xmlns:p14="http://schemas.microsoft.com/office/powerpoint/2010/main" val="2085669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6887</TotalTime>
  <Words>1725</Words>
  <Application>Microsoft Office PowerPoint</Application>
  <PresentationFormat>Widescreen</PresentationFormat>
  <Paragraphs>234</Paragraphs>
  <Slides>30</Slides>
  <Notes>10</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Bookman Old Style</vt:lpstr>
      <vt:lpstr>Calibri</vt:lpstr>
      <vt:lpstr>Rockwell</vt:lpstr>
      <vt:lpstr>Times New Roman</vt:lpstr>
      <vt:lpstr>Damask</vt:lpstr>
      <vt:lpstr>Kingdom-class educators engaged in  power educating</vt:lpstr>
      <vt:lpstr>Kingdom keys </vt:lpstr>
      <vt:lpstr>Kingdom keys </vt:lpstr>
      <vt:lpstr>Kingdom keys</vt:lpstr>
      <vt:lpstr>Kingdom keys</vt:lpstr>
      <vt:lpstr>PowerPoint Presentation</vt:lpstr>
      <vt:lpstr>Kingdom keys   </vt:lpstr>
      <vt:lpstr>Kingdom keys   </vt:lpstr>
      <vt:lpstr>Kingdom keys   </vt:lpstr>
      <vt:lpstr>PowerPoint Presentation</vt:lpstr>
      <vt:lpstr>PowerPoint Presentation</vt:lpstr>
      <vt:lpstr>PowerPoint Presentation</vt:lpstr>
      <vt:lpstr>PowerPoint Presentation</vt:lpstr>
      <vt:lpstr>PowerPoint Presentation</vt:lpstr>
      <vt:lpstr>Kingdom keys   </vt:lpstr>
      <vt:lpstr>PowerPoint Presentation</vt:lpstr>
      <vt:lpstr>Kingdom keys   </vt:lpstr>
      <vt:lpstr>PowerPoint Presentation</vt:lpstr>
      <vt:lpstr>Kingdom keys</vt:lpstr>
      <vt:lpstr>Unlocking the power of the Kingdom in the classroom</vt:lpstr>
      <vt:lpstr>Unlocking the power of the Kingdom in the classroom</vt:lpstr>
      <vt:lpstr>14-day Proximity Impact Plan</vt:lpstr>
      <vt:lpstr>14-day Proximity Impact Plan</vt:lpstr>
      <vt:lpstr>14-day Proximity Impact Plan</vt:lpstr>
      <vt:lpstr>14-day Proximity Impact Plan</vt:lpstr>
      <vt:lpstr>14-day Proximity Impact Plan</vt:lpstr>
      <vt:lpstr>14-day Proximity Impact Plan</vt:lpstr>
      <vt:lpstr>14-day Proximity Impact Plan</vt:lpstr>
      <vt:lpstr>14-day Proximity Impact Plan</vt:lpstr>
      <vt:lpstr>14-day Proximity Impact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Cynthia Gant</dc:creator>
  <cp:lastModifiedBy>Vernard Gant</cp:lastModifiedBy>
  <cp:revision>204</cp:revision>
  <dcterms:created xsi:type="dcterms:W3CDTF">2020-11-09T20:09:13Z</dcterms:created>
  <dcterms:modified xsi:type="dcterms:W3CDTF">2021-05-25T22:42:50Z</dcterms:modified>
</cp:coreProperties>
</file>