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
  </p:notesMasterIdLst>
  <p:sldIdLst>
    <p:sldId id="443" r:id="rId2"/>
    <p:sldId id="501" r:id="rId3"/>
    <p:sldId id="494" r:id="rId4"/>
    <p:sldId id="499" r:id="rId5"/>
    <p:sldId id="500" r:id="rId6"/>
    <p:sldId id="495" r:id="rId7"/>
    <p:sldId id="511" r:id="rId8"/>
    <p:sldId id="512" r:id="rId9"/>
    <p:sldId id="509" r:id="rId10"/>
    <p:sldId id="513" r:id="rId11"/>
    <p:sldId id="516" r:id="rId12"/>
    <p:sldId id="510" r:id="rId13"/>
    <p:sldId id="502" r:id="rId14"/>
    <p:sldId id="479" r:id="rId15"/>
    <p:sldId id="497" r:id="rId16"/>
    <p:sldId id="517" r:id="rId17"/>
    <p:sldId id="498" r:id="rId18"/>
    <p:sldId id="503" r:id="rId19"/>
    <p:sldId id="504" r:id="rId20"/>
    <p:sldId id="507" r:id="rId21"/>
    <p:sldId id="508" r:id="rId22"/>
    <p:sldId id="452" r:id="rId23"/>
    <p:sldId id="505" r:id="rId24"/>
    <p:sldId id="506" r:id="rId25"/>
    <p:sldId id="515" r:id="rId26"/>
    <p:sldId id="520" r:id="rId27"/>
    <p:sldId id="521" r:id="rId28"/>
    <p:sldId id="522" r:id="rId29"/>
    <p:sldId id="525" r:id="rId30"/>
    <p:sldId id="526" r:id="rId31"/>
    <p:sldId id="52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nard Gant" initials="VG" lastIdx="1" clrIdx="0">
    <p:extLst>
      <p:ext uri="{19B8F6BF-5375-455C-9EA6-DF929625EA0E}">
        <p15:presenceInfo xmlns:p15="http://schemas.microsoft.com/office/powerpoint/2012/main" userId="d563acc337e033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CC0000"/>
    <a:srgbClr val="FFCC00"/>
    <a:srgbClr val="FFCC66"/>
    <a:srgbClr val="327A28"/>
    <a:srgbClr val="1B38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1" autoAdjust="0"/>
    <p:restoredTop sz="94646" autoAdjust="0"/>
  </p:normalViewPr>
  <p:slideViewPr>
    <p:cSldViewPr snapToGrid="0">
      <p:cViewPr varScale="1">
        <p:scale>
          <a:sx n="93" d="100"/>
          <a:sy n="93" d="100"/>
        </p:scale>
        <p:origin x="75" y="33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2-01T11:48:11.794" idx="1">
    <p:pos x="1660" y="4223"/>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D8030-A844-4464-889D-8F1C4ABB625A}" type="datetimeFigureOut">
              <a:rPr lang="en-US" smtClean="0"/>
              <a:t>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1EF1F3-9EE8-4FF7-9910-A9A76C5C5241}" type="slidenum">
              <a:rPr lang="en-US" smtClean="0"/>
              <a:t>‹#›</a:t>
            </a:fld>
            <a:endParaRPr lang="en-US"/>
          </a:p>
        </p:txBody>
      </p:sp>
    </p:spTree>
    <p:extLst>
      <p:ext uri="{BB962C8B-B14F-4D97-AF65-F5344CB8AC3E}">
        <p14:creationId xmlns:p14="http://schemas.microsoft.com/office/powerpoint/2010/main" val="3786224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54F2E7-5F68-4ED9-862F-82F2194747E3}" type="datetime1">
              <a:rPr lang="en-US" smtClean="0"/>
              <a:t>2/2/2021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92617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8324C-4EF1-46CC-8A02-7461BF099FA0}" type="datetime1">
              <a:rPr lang="en-US" smtClean="0"/>
              <a:t>2/2/2021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4260617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BDB9EB-712F-4BBC-899E-3A099EFA4AC6}" type="datetime1">
              <a:rPr lang="en-US" smtClean="0"/>
              <a:t>2/2/2021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1796301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444A7E-9A30-4407-A00D-C9DCC09549F2}" type="datetime1">
              <a:rPr lang="en-US" smtClean="0"/>
              <a:t>2/2/2021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43659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491FDB-6486-459D-94B5-67534F039772}" type="datetime1">
              <a:rPr lang="en-US" smtClean="0"/>
              <a:t>2/2/2021</a:t>
            </a:fld>
            <a:endParaRPr lang="en-US"/>
          </a:p>
        </p:txBody>
      </p:sp>
      <p:sp>
        <p:nvSpPr>
          <p:cNvPr id="8" name="Footer Placeholder 7"/>
          <p:cNvSpPr>
            <a:spLocks noGrp="1"/>
          </p:cNvSpPr>
          <p:nvPr>
            <p:ph type="ftr" sz="quarter" idx="11"/>
          </p:nvPr>
        </p:nvSpPr>
        <p:spPr/>
        <p:txBody>
          <a:bodyPr/>
          <a:lstStyle/>
          <a:p>
            <a:r>
              <a:rPr lang="en-US"/>
              <a:t>Vernard T. Gant</a:t>
            </a:r>
          </a:p>
        </p:txBody>
      </p:sp>
      <p:sp>
        <p:nvSpPr>
          <p:cNvPr id="9" name="Slide Number Placeholder 8"/>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715749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5C40B9-B849-4A59-B45D-FDB8ECC9C9DD}" type="datetime1">
              <a:rPr lang="en-US" smtClean="0"/>
              <a:t>2/2/2021</a:t>
            </a:fld>
            <a:endParaRPr lang="en-US"/>
          </a:p>
        </p:txBody>
      </p:sp>
      <p:sp>
        <p:nvSpPr>
          <p:cNvPr id="4" name="Footer Placeholder 3"/>
          <p:cNvSpPr>
            <a:spLocks noGrp="1"/>
          </p:cNvSpPr>
          <p:nvPr>
            <p:ph type="ftr" sz="quarter" idx="11"/>
          </p:nvPr>
        </p:nvSpPr>
        <p:spPr/>
        <p:txBody>
          <a:bodyPr/>
          <a:lstStyle/>
          <a:p>
            <a:r>
              <a:rPr lang="en-US"/>
              <a:t>Vernard T. Gant</a:t>
            </a:r>
          </a:p>
        </p:txBody>
      </p:sp>
      <p:sp>
        <p:nvSpPr>
          <p:cNvPr id="5" name="Slide Number Placeholder 4"/>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988076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64F0E-A1EE-449A-AF50-9EC20756F7D7}" type="datetime1">
              <a:rPr lang="en-US" smtClean="0"/>
              <a:t>2/2/2021</a:t>
            </a:fld>
            <a:endParaRPr lang="en-US"/>
          </a:p>
        </p:txBody>
      </p:sp>
      <p:sp>
        <p:nvSpPr>
          <p:cNvPr id="3" name="Footer Placeholder 2"/>
          <p:cNvSpPr>
            <a:spLocks noGrp="1"/>
          </p:cNvSpPr>
          <p:nvPr>
            <p:ph type="ftr" sz="quarter" idx="11"/>
          </p:nvPr>
        </p:nvSpPr>
        <p:spPr/>
        <p:txBody>
          <a:bodyPr/>
          <a:lstStyle/>
          <a:p>
            <a:r>
              <a:rPr lang="en-US"/>
              <a:t>Vernard T. Gant</a:t>
            </a:r>
          </a:p>
        </p:txBody>
      </p:sp>
      <p:sp>
        <p:nvSpPr>
          <p:cNvPr id="4" name="Slide Number Placeholder 3"/>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26924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1140F6-52A7-49EA-8B77-B97CA1004CF7}" type="datetime1">
              <a:rPr lang="en-US" smtClean="0"/>
              <a:t>2/2/2021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93282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438E17-5B9C-4B97-8981-C8CD69970FC2}" type="datetime1">
              <a:rPr lang="en-US" smtClean="0"/>
              <a:t>2/2/2021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750356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2/2/2021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956570764"/>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2/2/2021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1312470963"/>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2/2/2021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67677496"/>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2/2/2021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679256092"/>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07AEA3C-F0DD-4553-99BC-4D9501F52937}" type="datetime1">
              <a:rPr lang="en-US" smtClean="0"/>
              <a:t>2/2/2021</a:t>
            </a:fld>
            <a:endParaRPr lang="en-US"/>
          </a:p>
        </p:txBody>
      </p:sp>
      <p:sp>
        <p:nvSpPr>
          <p:cNvPr id="4" name="Footer Placeholder 3"/>
          <p:cNvSpPr>
            <a:spLocks noGrp="1"/>
          </p:cNvSpPr>
          <p:nvPr>
            <p:ph type="ftr" sz="quarter" idx="11"/>
          </p:nvPr>
        </p:nvSpPr>
        <p:spPr/>
        <p:txBody>
          <a:bodyPr/>
          <a:lstStyle/>
          <a:p>
            <a:r>
              <a:rPr lang="en-US"/>
              <a:t>Vernard T. Gant</a:t>
            </a:r>
          </a:p>
        </p:txBody>
      </p:sp>
      <p:sp>
        <p:nvSpPr>
          <p:cNvPr id="5" name="Slide Number Placeholder 4"/>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473524163"/>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07AEA3C-F0DD-4553-99BC-4D9501F52937}" type="datetime1">
              <a:rPr lang="en-US" smtClean="0"/>
              <a:t>2/2/2021</a:t>
            </a:fld>
            <a:endParaRPr lang="en-US"/>
          </a:p>
        </p:txBody>
      </p:sp>
      <p:sp>
        <p:nvSpPr>
          <p:cNvPr id="4" name="Footer Placeholder 3"/>
          <p:cNvSpPr>
            <a:spLocks noGrp="1"/>
          </p:cNvSpPr>
          <p:nvPr>
            <p:ph type="ftr" sz="quarter" idx="11"/>
          </p:nvPr>
        </p:nvSpPr>
        <p:spPr/>
        <p:txBody>
          <a:bodyPr/>
          <a:lstStyle/>
          <a:p>
            <a:r>
              <a:rPr lang="en-US"/>
              <a:t>Vernard T. Gant</a:t>
            </a:r>
          </a:p>
        </p:txBody>
      </p:sp>
      <p:sp>
        <p:nvSpPr>
          <p:cNvPr id="5" name="Slide Number Placeholder 4"/>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20512410"/>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C5216D-7CBD-4B43-B3D0-57B1BDA5C64A}" type="datetime1">
              <a:rPr lang="en-US" smtClean="0"/>
              <a:t>2/2/2021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395147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9002E7-3BA8-43D9-821B-EEED3751101B}" type="datetime1">
              <a:rPr lang="en-US" smtClean="0"/>
              <a:t>2/2/2021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694102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07AEA3C-F0DD-4553-99BC-4D9501F52937}" type="datetime1">
              <a:rPr lang="en-US" smtClean="0"/>
              <a:t>2/2/2021</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Vernard T. Gant</a:t>
            </a: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0019C63-F12F-4EE6-B192-EBFCC2828388}" type="slidenum">
              <a:rPr lang="en-US" smtClean="0"/>
              <a:t>‹#›</a:t>
            </a:fld>
            <a:endParaRPr lang="en-US"/>
          </a:p>
        </p:txBody>
      </p:sp>
    </p:spTree>
    <p:extLst>
      <p:ext uri="{BB962C8B-B14F-4D97-AF65-F5344CB8AC3E}">
        <p14:creationId xmlns:p14="http://schemas.microsoft.com/office/powerpoint/2010/main" val="403802867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hf sldNum="0" hd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ublicdomainpictures.net/view-image.php?image=112002&amp;picture=new-york-city-skyline-view"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yvonnechase.com/blacklove-is-all-i-know/"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A04C0-90B0-43E7-8216-AFBED3FD75E3}"/>
              </a:ext>
            </a:extLst>
          </p:cNvPr>
          <p:cNvSpPr>
            <a:spLocks noGrp="1"/>
          </p:cNvSpPr>
          <p:nvPr>
            <p:ph type="ctrTitle"/>
          </p:nvPr>
        </p:nvSpPr>
        <p:spPr>
          <a:xfrm>
            <a:off x="0" y="1113037"/>
            <a:ext cx="12131040" cy="3275274"/>
          </a:xfrm>
        </p:spPr>
        <p:txBody>
          <a:bodyPr>
            <a:noAutofit/>
          </a:bodyPr>
          <a:lstStyle/>
          <a:p>
            <a:r>
              <a:rPr lang="en-US" sz="6000" dirty="0">
                <a:solidFill>
                  <a:srgbClr val="00B0F0"/>
                </a:solidFill>
                <a:latin typeface="Times New Roman" panose="02020603050405020304" pitchFamily="18" charset="0"/>
                <a:cs typeface="Times New Roman" panose="02020603050405020304" pitchFamily="18" charset="0"/>
              </a:rPr>
              <a:t>Kingdom-class educators engaged in </a:t>
            </a:r>
            <a:br>
              <a:rPr lang="en-US" sz="6000" dirty="0">
                <a:solidFill>
                  <a:srgbClr val="00B0F0"/>
                </a:solidFill>
                <a:latin typeface="Times New Roman" panose="02020603050405020304" pitchFamily="18" charset="0"/>
                <a:cs typeface="Times New Roman" panose="02020603050405020304" pitchFamily="18" charset="0"/>
              </a:rPr>
            </a:br>
            <a:r>
              <a:rPr lang="en-US" sz="6000" dirty="0">
                <a:solidFill>
                  <a:srgbClr val="00B0F0"/>
                </a:solidFill>
                <a:latin typeface="Times New Roman" panose="02020603050405020304" pitchFamily="18" charset="0"/>
                <a:cs typeface="Times New Roman" panose="02020603050405020304" pitchFamily="18" charset="0"/>
              </a:rPr>
              <a:t>power educating</a:t>
            </a:r>
          </a:p>
        </p:txBody>
      </p:sp>
      <p:sp>
        <p:nvSpPr>
          <p:cNvPr id="4" name="Footer Placeholder 3">
            <a:extLst>
              <a:ext uri="{FF2B5EF4-FFF2-40B4-BE49-F238E27FC236}">
                <a16:creationId xmlns:a16="http://schemas.microsoft.com/office/drawing/2014/main" id="{E99BF68F-590D-4B1D-B756-F18E53E9DA6F}"/>
              </a:ext>
            </a:extLst>
          </p:cNvPr>
          <p:cNvSpPr>
            <a:spLocks noGrp="1"/>
          </p:cNvSpPr>
          <p:nvPr>
            <p:ph type="ftr" sz="quarter" idx="11"/>
          </p:nvPr>
        </p:nvSpPr>
        <p:spPr>
          <a:xfrm>
            <a:off x="5614221" y="6396982"/>
            <a:ext cx="1121859"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5" name="Rectangle 4">
            <a:extLst>
              <a:ext uri="{FF2B5EF4-FFF2-40B4-BE49-F238E27FC236}">
                <a16:creationId xmlns:a16="http://schemas.microsoft.com/office/drawing/2014/main" id="{66E3A91B-5CC5-4C36-B7E1-888963272F19}"/>
              </a:ext>
            </a:extLst>
          </p:cNvPr>
          <p:cNvSpPr/>
          <p:nvPr/>
        </p:nvSpPr>
        <p:spPr>
          <a:xfrm>
            <a:off x="487711" y="5314523"/>
            <a:ext cx="11216577" cy="1015663"/>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For the kingdom of God is not in word but in power. </a:t>
            </a:r>
          </a:p>
          <a:p>
            <a:r>
              <a:rPr lang="en-US" sz="2000" dirty="0">
                <a:latin typeface="Times New Roman" panose="02020603050405020304" pitchFamily="18" charset="0"/>
                <a:cs typeface="Times New Roman" panose="02020603050405020304" pitchFamily="18" charset="0"/>
              </a:rPr>
              <a:t>(1 Corinthians 4:20 NKJV)</a:t>
            </a:r>
          </a:p>
        </p:txBody>
      </p:sp>
    </p:spTree>
    <p:extLst>
      <p:ext uri="{BB962C8B-B14F-4D97-AF65-F5344CB8AC3E}">
        <p14:creationId xmlns:p14="http://schemas.microsoft.com/office/powerpoint/2010/main" val="318620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1279345" y="1431874"/>
            <a:ext cx="10308841"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seek the kingdom of God, and all these things shall be added to you. “Do not fear, little flock, for it is your Father's good pleasure to give you the kingdom. </a:t>
            </a:r>
            <a:r>
              <a:rPr lang="en-US" sz="2000" dirty="0">
                <a:latin typeface="Times New Roman" panose="02020603050405020304" pitchFamily="18" charset="0"/>
                <a:cs typeface="Times New Roman" panose="02020603050405020304" pitchFamily="18" charset="0"/>
              </a:rPr>
              <a:t>(Luke 12:31 NKJV)</a:t>
            </a:r>
          </a:p>
        </p:txBody>
      </p:sp>
      <p:sp>
        <p:nvSpPr>
          <p:cNvPr id="6" name="Rectangle 5">
            <a:extLst>
              <a:ext uri="{FF2B5EF4-FFF2-40B4-BE49-F238E27FC236}">
                <a16:creationId xmlns:a16="http://schemas.microsoft.com/office/drawing/2014/main" id="{D14523B3-21B6-4821-83A6-32DDFFEA3B78}"/>
              </a:ext>
            </a:extLst>
          </p:cNvPr>
          <p:cNvSpPr/>
          <p:nvPr/>
        </p:nvSpPr>
        <p:spPr>
          <a:xfrm>
            <a:off x="1128630" y="4456630"/>
            <a:ext cx="10308841"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I bestow upon you a kingdom, just as My Father bestowed one upon Me,  </a:t>
            </a:r>
            <a:r>
              <a:rPr lang="en-US" sz="2000" dirty="0">
                <a:latin typeface="Times New Roman" panose="02020603050405020304" pitchFamily="18" charset="0"/>
                <a:cs typeface="Times New Roman" panose="02020603050405020304" pitchFamily="18" charset="0"/>
              </a:rPr>
              <a:t>(Luke 22:29 NKJV)</a:t>
            </a:r>
          </a:p>
        </p:txBody>
      </p:sp>
    </p:spTree>
    <p:extLst>
      <p:ext uri="{BB962C8B-B14F-4D97-AF65-F5344CB8AC3E}">
        <p14:creationId xmlns:p14="http://schemas.microsoft.com/office/powerpoint/2010/main" val="239315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229722"/>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  </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95035" y="799065"/>
            <a:ext cx="12001928"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The scepter will not depart from Judah, nor the ruler's staff from between his feet, until he comes to whom it belongs and the obedience of the nations is his. </a:t>
            </a:r>
            <a:r>
              <a:rPr lang="en-US" sz="2000" dirty="0">
                <a:latin typeface="Times New Roman" panose="02020603050405020304" pitchFamily="18" charset="0"/>
                <a:cs typeface="Times New Roman" panose="02020603050405020304" pitchFamily="18" charset="0"/>
              </a:rPr>
              <a:t>(Gen. 49:10 NIV)</a:t>
            </a:r>
          </a:p>
        </p:txBody>
      </p:sp>
      <p:sp>
        <p:nvSpPr>
          <p:cNvPr id="13" name="Rectangle 12">
            <a:extLst>
              <a:ext uri="{FF2B5EF4-FFF2-40B4-BE49-F238E27FC236}">
                <a16:creationId xmlns:a16="http://schemas.microsoft.com/office/drawing/2014/main" id="{7A8105EF-F021-42D7-A045-6BA9FE2CA970}"/>
              </a:ext>
            </a:extLst>
          </p:cNvPr>
          <p:cNvSpPr/>
          <p:nvPr/>
        </p:nvSpPr>
        <p:spPr>
          <a:xfrm>
            <a:off x="184234" y="2980482"/>
            <a:ext cx="11849376" cy="378565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“I have installed my King on Zion, my holy hill.” I will proclaim the decree of the LORD: He said to me, “You are my Son; today I have become your Father. Ask of me, and I will make the nations your inheritance, </a:t>
            </a:r>
          </a:p>
          <a:p>
            <a:r>
              <a:rPr lang="en-US" sz="4000" b="1" i="1" dirty="0">
                <a:solidFill>
                  <a:srgbClr val="FAA336"/>
                </a:solidFill>
                <a:latin typeface="Times New Roman" panose="02020603050405020304" pitchFamily="18" charset="0"/>
                <a:cs typeface="Times New Roman" panose="02020603050405020304" pitchFamily="18" charset="0"/>
              </a:rPr>
              <a:t>the ends of the earth your possession. You will rule them with an iron scepter;” </a:t>
            </a:r>
            <a:r>
              <a:rPr lang="en-US" sz="2000" dirty="0">
                <a:latin typeface="Times New Roman" panose="02020603050405020304" pitchFamily="18" charset="0"/>
                <a:cs typeface="Times New Roman" panose="02020603050405020304" pitchFamily="18" charset="0"/>
              </a:rPr>
              <a:t>(Psalms 2:6-9 NIV)</a:t>
            </a:r>
          </a:p>
        </p:txBody>
      </p:sp>
    </p:spTree>
    <p:extLst>
      <p:ext uri="{BB962C8B-B14F-4D97-AF65-F5344CB8AC3E}">
        <p14:creationId xmlns:p14="http://schemas.microsoft.com/office/powerpoint/2010/main" val="341305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51716"/>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1263934" y="938714"/>
            <a:ext cx="4612883" cy="6001643"/>
          </a:xfrm>
          <a:prstGeom prst="rect">
            <a:avLst/>
          </a:prstGeom>
        </p:spPr>
        <p:txBody>
          <a:bodyPr wrap="square">
            <a:spAutoFit/>
          </a:bodyPr>
          <a:lstStyle/>
          <a:p>
            <a:r>
              <a:rPr lang="en-US" sz="3200" dirty="0">
                <a:latin typeface="Times New Roman" panose="02020603050405020304" pitchFamily="18" charset="0"/>
                <a:cs typeface="Times New Roman" panose="02020603050405020304" pitchFamily="18" charset="0"/>
              </a:rPr>
              <a:t>Psalms 24:1-10</a:t>
            </a:r>
          </a:p>
          <a:p>
            <a:r>
              <a:rPr lang="en-US" sz="3200" dirty="0">
                <a:latin typeface="Times New Roman" panose="02020603050405020304" pitchFamily="18" charset="0"/>
                <a:cs typeface="Times New Roman" panose="02020603050405020304" pitchFamily="18" charset="0"/>
              </a:rPr>
              <a:t>Psalms 45:72, 89</a:t>
            </a:r>
          </a:p>
          <a:p>
            <a:r>
              <a:rPr lang="en-US" sz="3200" dirty="0">
                <a:latin typeface="Times New Roman" panose="02020603050405020304" pitchFamily="18" charset="0"/>
                <a:cs typeface="Times New Roman" panose="02020603050405020304" pitchFamily="18" charset="0"/>
              </a:rPr>
              <a:t>Psalms 110:1-7</a:t>
            </a:r>
          </a:p>
          <a:p>
            <a:r>
              <a:rPr lang="en-US" sz="3200" dirty="0">
                <a:latin typeface="Times New Roman" panose="02020603050405020304" pitchFamily="18" charset="0"/>
                <a:cs typeface="Times New Roman" panose="02020603050405020304" pitchFamily="18" charset="0"/>
              </a:rPr>
              <a:t>Isaiah 9:6-7</a:t>
            </a:r>
          </a:p>
          <a:p>
            <a:r>
              <a:rPr lang="en-US" sz="3200" dirty="0">
                <a:latin typeface="Times New Roman" panose="02020603050405020304" pitchFamily="18" charset="0"/>
                <a:cs typeface="Times New Roman" panose="02020603050405020304" pitchFamily="18" charset="0"/>
              </a:rPr>
              <a:t>Isaiah 32:1</a:t>
            </a:r>
          </a:p>
          <a:p>
            <a:r>
              <a:rPr lang="en-US" sz="3200" dirty="0">
                <a:latin typeface="Times New Roman" panose="02020603050405020304" pitchFamily="18" charset="0"/>
                <a:cs typeface="Times New Roman" panose="02020603050405020304" pitchFamily="18" charset="0"/>
              </a:rPr>
              <a:t>Jeremiah 23:5</a:t>
            </a:r>
          </a:p>
          <a:p>
            <a:r>
              <a:rPr lang="en-US" sz="3200" dirty="0">
                <a:latin typeface="Times New Roman" panose="02020603050405020304" pitchFamily="18" charset="0"/>
                <a:cs typeface="Times New Roman" panose="02020603050405020304" pitchFamily="18" charset="0"/>
              </a:rPr>
              <a:t>Ezekiel 21:27</a:t>
            </a:r>
          </a:p>
          <a:p>
            <a:r>
              <a:rPr lang="en-US" sz="3200" dirty="0">
                <a:latin typeface="Times New Roman" panose="02020603050405020304" pitchFamily="18" charset="0"/>
                <a:cs typeface="Times New Roman" panose="02020603050405020304" pitchFamily="18" charset="0"/>
              </a:rPr>
              <a:t>Daniel 7:13</a:t>
            </a:r>
          </a:p>
          <a:p>
            <a:r>
              <a:rPr lang="en-US" sz="3200" dirty="0">
                <a:latin typeface="Times New Roman" panose="02020603050405020304" pitchFamily="18" charset="0"/>
                <a:cs typeface="Times New Roman" panose="02020603050405020304" pitchFamily="18" charset="0"/>
              </a:rPr>
              <a:t>Hosea 3:5</a:t>
            </a:r>
          </a:p>
          <a:p>
            <a:r>
              <a:rPr lang="en-US" sz="3200" dirty="0">
                <a:latin typeface="Times New Roman" panose="02020603050405020304" pitchFamily="18" charset="0"/>
                <a:cs typeface="Times New Roman" panose="02020603050405020304" pitchFamily="18" charset="0"/>
              </a:rPr>
              <a:t>Micah 5:4</a:t>
            </a:r>
          </a:p>
          <a:p>
            <a:r>
              <a:rPr lang="en-US" sz="3200" dirty="0">
                <a:latin typeface="Times New Roman" panose="02020603050405020304" pitchFamily="18" charset="0"/>
                <a:cs typeface="Times New Roman" panose="02020603050405020304" pitchFamily="18" charset="0"/>
              </a:rPr>
              <a:t>Zechariah 9:9</a:t>
            </a:r>
          </a:p>
          <a:p>
            <a:r>
              <a:rPr lang="en-US" sz="3200" dirty="0">
                <a:latin typeface="Times New Roman" panose="02020603050405020304" pitchFamily="18" charset="0"/>
                <a:cs typeface="Times New Roman" panose="02020603050405020304" pitchFamily="18" charset="0"/>
              </a:rPr>
              <a:t>Zechariah 14:9</a:t>
            </a:r>
          </a:p>
        </p:txBody>
      </p:sp>
      <p:sp>
        <p:nvSpPr>
          <p:cNvPr id="2" name="TextBox 1">
            <a:extLst>
              <a:ext uri="{FF2B5EF4-FFF2-40B4-BE49-F238E27FC236}">
                <a16:creationId xmlns:a16="http://schemas.microsoft.com/office/drawing/2014/main" id="{B55284BC-FA8A-4694-ABE3-D822DBE3D3EE}"/>
              </a:ext>
            </a:extLst>
          </p:cNvPr>
          <p:cNvSpPr txBox="1"/>
          <p:nvPr/>
        </p:nvSpPr>
        <p:spPr>
          <a:xfrm>
            <a:off x="5270643" y="2659559"/>
            <a:ext cx="5215082" cy="769441"/>
          </a:xfrm>
          <a:prstGeom prst="rect">
            <a:avLst/>
          </a:prstGeom>
          <a:noFill/>
        </p:spPr>
        <p:txBody>
          <a:bodyPr wrap="none" rtlCol="0">
            <a:spAutoFit/>
          </a:bodyPr>
          <a:lstStyle/>
          <a:p>
            <a:r>
              <a:rPr lang="en-US" sz="4400" dirty="0">
                <a:latin typeface="Times New Roman" panose="02020603050405020304" pitchFamily="18" charset="0"/>
                <a:cs typeface="Times New Roman" panose="02020603050405020304" pitchFamily="18" charset="0"/>
              </a:rPr>
              <a:t>Not A Personal Savior</a:t>
            </a:r>
          </a:p>
        </p:txBody>
      </p:sp>
      <p:sp>
        <p:nvSpPr>
          <p:cNvPr id="6" name="TextBox 5">
            <a:extLst>
              <a:ext uri="{FF2B5EF4-FFF2-40B4-BE49-F238E27FC236}">
                <a16:creationId xmlns:a16="http://schemas.microsoft.com/office/drawing/2014/main" id="{64DE84B1-7DE6-4938-81AA-77F823928CCE}"/>
              </a:ext>
            </a:extLst>
          </p:cNvPr>
          <p:cNvSpPr txBox="1"/>
          <p:nvPr/>
        </p:nvSpPr>
        <p:spPr>
          <a:xfrm>
            <a:off x="5349054" y="3974890"/>
            <a:ext cx="4914422" cy="769441"/>
          </a:xfrm>
          <a:prstGeom prst="rect">
            <a:avLst/>
          </a:prstGeom>
          <a:noFill/>
        </p:spPr>
        <p:txBody>
          <a:bodyPr wrap="none" rtlCol="0">
            <a:spAutoFit/>
          </a:bodyPr>
          <a:lstStyle/>
          <a:p>
            <a:r>
              <a:rPr lang="en-US" sz="4400" dirty="0">
                <a:latin typeface="Times New Roman" panose="02020603050405020304" pitchFamily="18" charset="0"/>
                <a:cs typeface="Times New Roman" panose="02020603050405020304" pitchFamily="18" charset="0"/>
              </a:rPr>
              <a:t>A National Deliverer</a:t>
            </a:r>
          </a:p>
        </p:txBody>
      </p:sp>
      <p:sp>
        <p:nvSpPr>
          <p:cNvPr id="7" name="&quot;No&quot; Symbol 9">
            <a:extLst>
              <a:ext uri="{FF2B5EF4-FFF2-40B4-BE49-F238E27FC236}">
                <a16:creationId xmlns:a16="http://schemas.microsoft.com/office/drawing/2014/main" id="{AF8BB446-F068-4CF6-A437-651E8556F2D8}"/>
              </a:ext>
            </a:extLst>
          </p:cNvPr>
          <p:cNvSpPr/>
          <p:nvPr/>
        </p:nvSpPr>
        <p:spPr>
          <a:xfrm>
            <a:off x="6784867" y="2124999"/>
            <a:ext cx="1830441" cy="1696217"/>
          </a:xfrm>
          <a:prstGeom prst="noSmoking">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Tree>
    <p:extLst>
      <p:ext uri="{BB962C8B-B14F-4D97-AF65-F5344CB8AC3E}">
        <p14:creationId xmlns:p14="http://schemas.microsoft.com/office/powerpoint/2010/main" val="233123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336028" y="6399343"/>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48148"/>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a:t>
            </a:r>
            <a:r>
              <a:rPr lang="en-US" sz="6600" b="1" dirty="0">
                <a:solidFill>
                  <a:srgbClr val="00B0F0"/>
                </a:solidFill>
                <a:latin typeface="Times New Roman" panose="02020603050405020304" pitchFamily="18" charset="0"/>
                <a:cs typeface="Times New Roman" panose="02020603050405020304" pitchFamily="18" charset="0"/>
              </a:rPr>
              <a:t> sought</a:t>
            </a:r>
          </a:p>
        </p:txBody>
      </p:sp>
      <p:sp>
        <p:nvSpPr>
          <p:cNvPr id="12" name="Rectangle 11">
            <a:extLst>
              <a:ext uri="{FF2B5EF4-FFF2-40B4-BE49-F238E27FC236}">
                <a16:creationId xmlns:a16="http://schemas.microsoft.com/office/drawing/2014/main" id="{7F5DAFA6-2BCB-404D-8D75-7B1232AB30F6}"/>
              </a:ext>
            </a:extLst>
          </p:cNvPr>
          <p:cNvSpPr/>
          <p:nvPr/>
        </p:nvSpPr>
        <p:spPr>
          <a:xfrm>
            <a:off x="496349" y="761807"/>
            <a:ext cx="11091837"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Now when He was asked by the Pharisees when the kingdom of God would come, He answered them and said, “The kingdom of God does not come with observation; </a:t>
            </a:r>
            <a:r>
              <a:rPr lang="en-US" sz="2000" dirty="0">
                <a:latin typeface="Times New Roman" panose="02020603050405020304" pitchFamily="18" charset="0"/>
                <a:cs typeface="Times New Roman" panose="02020603050405020304" pitchFamily="18" charset="0"/>
              </a:rPr>
              <a:t>(Luke 17:20-21 NKJV)</a:t>
            </a:r>
          </a:p>
        </p:txBody>
      </p:sp>
      <p:sp>
        <p:nvSpPr>
          <p:cNvPr id="6" name="Rectangle 5">
            <a:extLst>
              <a:ext uri="{FF2B5EF4-FFF2-40B4-BE49-F238E27FC236}">
                <a16:creationId xmlns:a16="http://schemas.microsoft.com/office/drawing/2014/main" id="{74D00608-A88D-4682-8514-05485796BE1F}"/>
              </a:ext>
            </a:extLst>
          </p:cNvPr>
          <p:cNvSpPr/>
          <p:nvPr/>
        </p:nvSpPr>
        <p:spPr>
          <a:xfrm>
            <a:off x="378193" y="5018185"/>
            <a:ext cx="11091837"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Therefore, when they had come together, they asked Him, saying, “Lord, will You at this time restore the kingdom to Israel?” </a:t>
            </a:r>
            <a:r>
              <a:rPr lang="en-US" sz="2000" dirty="0">
                <a:latin typeface="Times New Roman" panose="02020603050405020304" pitchFamily="18" charset="0"/>
                <a:cs typeface="Times New Roman" panose="02020603050405020304" pitchFamily="18" charset="0"/>
              </a:rPr>
              <a:t>(Acts 1:6 NKJV)</a:t>
            </a:r>
          </a:p>
        </p:txBody>
      </p:sp>
      <p:sp>
        <p:nvSpPr>
          <p:cNvPr id="7" name="Rectangle 6">
            <a:extLst>
              <a:ext uri="{FF2B5EF4-FFF2-40B4-BE49-F238E27FC236}">
                <a16:creationId xmlns:a16="http://schemas.microsoft.com/office/drawing/2014/main" id="{71DA4653-D874-4F3A-893D-39F665DE231E}"/>
              </a:ext>
            </a:extLst>
          </p:cNvPr>
          <p:cNvSpPr/>
          <p:nvPr/>
        </p:nvSpPr>
        <p:spPr>
          <a:xfrm>
            <a:off x="496349" y="3112526"/>
            <a:ext cx="11091837"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John, calling two of his disciples to him, sent them to Jesus, saying, “Are You the Coming One, or do we look for another?” </a:t>
            </a:r>
            <a:r>
              <a:rPr lang="en-US" sz="2000" dirty="0">
                <a:latin typeface="Times New Roman" panose="02020603050405020304" pitchFamily="18" charset="0"/>
                <a:cs typeface="Times New Roman" panose="02020603050405020304" pitchFamily="18" charset="0"/>
              </a:rPr>
              <a:t>(Luke 7:19 (NKJV)</a:t>
            </a:r>
          </a:p>
        </p:txBody>
      </p:sp>
    </p:spTree>
    <p:extLst>
      <p:ext uri="{BB962C8B-B14F-4D97-AF65-F5344CB8AC3E}">
        <p14:creationId xmlns:p14="http://schemas.microsoft.com/office/powerpoint/2010/main" val="1703696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550080" y="1026045"/>
            <a:ext cx="11091837" cy="378565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Then the devil, taking Him up on a high mountain, showed Him all the kingdoms of the world in a moment of time. And the devil said to Him, “All this authority I will give You, and their glory; for this has been delivered to me, and I give it to whomever I wish. </a:t>
            </a:r>
            <a:r>
              <a:rPr lang="en-US" sz="2000" dirty="0">
                <a:latin typeface="Times New Roman" panose="02020603050405020304" pitchFamily="18" charset="0"/>
                <a:cs typeface="Times New Roman" panose="02020603050405020304" pitchFamily="18" charset="0"/>
              </a:rPr>
              <a:t>(Luke 4:5 NKJV)</a:t>
            </a:r>
          </a:p>
        </p:txBody>
      </p:sp>
      <p:sp>
        <p:nvSpPr>
          <p:cNvPr id="2" name="TextBox 1">
            <a:extLst>
              <a:ext uri="{FF2B5EF4-FFF2-40B4-BE49-F238E27FC236}">
                <a16:creationId xmlns:a16="http://schemas.microsoft.com/office/drawing/2014/main" id="{7DABFC94-FE59-4295-99DA-2DD6E9D02229}"/>
              </a:ext>
            </a:extLst>
          </p:cNvPr>
          <p:cNvSpPr txBox="1"/>
          <p:nvPr/>
        </p:nvSpPr>
        <p:spPr>
          <a:xfrm>
            <a:off x="2682749" y="5124069"/>
            <a:ext cx="7043916" cy="707886"/>
          </a:xfrm>
          <a:prstGeom prst="rect">
            <a:avLst/>
          </a:prstGeom>
          <a:noFill/>
        </p:spPr>
        <p:txBody>
          <a:bodyPr wrap="none" rtlCol="0">
            <a:spAutoFit/>
          </a:bodyPr>
          <a:lstStyle/>
          <a:p>
            <a:r>
              <a:rPr lang="en-US" sz="4000" b="1" dirty="0">
                <a:latin typeface="Times New Roman" panose="02020603050405020304" pitchFamily="18" charset="0"/>
                <a:cs typeface="Times New Roman" panose="02020603050405020304" pitchFamily="18" charset="0"/>
              </a:rPr>
              <a:t>What did the devil show Jesus?</a:t>
            </a:r>
          </a:p>
        </p:txBody>
      </p:sp>
    </p:spTree>
    <p:extLst>
      <p:ext uri="{BB962C8B-B14F-4D97-AF65-F5344CB8AC3E}">
        <p14:creationId xmlns:p14="http://schemas.microsoft.com/office/powerpoint/2010/main" val="354856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A058A4E-3755-48E3-9EFE-869E5DC856D2}"/>
              </a:ext>
            </a:extLst>
          </p:cNvPr>
          <p:cNvSpPr>
            <a:spLocks noGrp="1"/>
          </p:cNvSpPr>
          <p:nvPr>
            <p:ph type="ftr" sz="quarter" idx="11"/>
          </p:nvPr>
        </p:nvSpPr>
        <p:spPr>
          <a:xfrm>
            <a:off x="71314" y="6492875"/>
            <a:ext cx="1284876" cy="365125"/>
          </a:xfrm>
        </p:spPr>
        <p:txBody>
          <a:bodyPr/>
          <a:lstStyle/>
          <a:p>
            <a:r>
              <a:rPr lang="en-US" dirty="0"/>
              <a:t>Vernard T. Gant</a:t>
            </a:r>
          </a:p>
        </p:txBody>
      </p:sp>
      <p:pic>
        <p:nvPicPr>
          <p:cNvPr id="6" name="Picture 5" descr="A picture containing outdoor, sky, building, ruin&#10;&#10;Description automatically generated">
            <a:extLst>
              <a:ext uri="{FF2B5EF4-FFF2-40B4-BE49-F238E27FC236}">
                <a16:creationId xmlns:a16="http://schemas.microsoft.com/office/drawing/2014/main" id="{8D6FE644-DCB6-4D52-91FC-F6BE95C49D4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524000" y="41096"/>
            <a:ext cx="9089204" cy="6816903"/>
          </a:xfrm>
          <a:prstGeom prst="rect">
            <a:avLst/>
          </a:prstGeom>
        </p:spPr>
      </p:pic>
    </p:spTree>
    <p:extLst>
      <p:ext uri="{BB962C8B-B14F-4D97-AF65-F5344CB8AC3E}">
        <p14:creationId xmlns:p14="http://schemas.microsoft.com/office/powerpoint/2010/main" val="3578538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550080" y="1026045"/>
            <a:ext cx="11091837" cy="378565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Then the devil, taking Him up on a high mountain, showed Him all the kingdoms of the world in a moment of time. And the devil said to Him, “All this authority I will give You, and their glory; for this has been delivered to me, and I give it to whomever I wish. </a:t>
            </a:r>
            <a:r>
              <a:rPr lang="en-US" sz="2000" dirty="0">
                <a:latin typeface="Times New Roman" panose="02020603050405020304" pitchFamily="18" charset="0"/>
                <a:cs typeface="Times New Roman" panose="02020603050405020304" pitchFamily="18" charset="0"/>
              </a:rPr>
              <a:t>(Luke 4:5 NKJV)</a:t>
            </a:r>
          </a:p>
        </p:txBody>
      </p:sp>
      <p:sp>
        <p:nvSpPr>
          <p:cNvPr id="9" name="TextBox 8">
            <a:extLst>
              <a:ext uri="{FF2B5EF4-FFF2-40B4-BE49-F238E27FC236}">
                <a16:creationId xmlns:a16="http://schemas.microsoft.com/office/drawing/2014/main" id="{385F1F3B-DD86-49FB-A5C6-17BAE9B8D0D2}"/>
              </a:ext>
            </a:extLst>
          </p:cNvPr>
          <p:cNvSpPr txBox="1"/>
          <p:nvPr/>
        </p:nvSpPr>
        <p:spPr>
          <a:xfrm>
            <a:off x="550079" y="2853467"/>
            <a:ext cx="2207659"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authority</a:t>
            </a:r>
            <a:endParaRPr lang="en-US" dirty="0"/>
          </a:p>
        </p:txBody>
      </p:sp>
      <p:sp>
        <p:nvSpPr>
          <p:cNvPr id="2" name="TextBox 1">
            <a:extLst>
              <a:ext uri="{FF2B5EF4-FFF2-40B4-BE49-F238E27FC236}">
                <a16:creationId xmlns:a16="http://schemas.microsoft.com/office/drawing/2014/main" id="{7DABFC94-FE59-4295-99DA-2DD6E9D02229}"/>
              </a:ext>
            </a:extLst>
          </p:cNvPr>
          <p:cNvSpPr txBox="1"/>
          <p:nvPr/>
        </p:nvSpPr>
        <p:spPr>
          <a:xfrm>
            <a:off x="2682749" y="5124069"/>
            <a:ext cx="7043916" cy="707886"/>
          </a:xfrm>
          <a:prstGeom prst="rect">
            <a:avLst/>
          </a:prstGeom>
          <a:noFill/>
        </p:spPr>
        <p:txBody>
          <a:bodyPr wrap="none" rtlCol="0">
            <a:spAutoFit/>
          </a:bodyPr>
          <a:lstStyle/>
          <a:p>
            <a:r>
              <a:rPr lang="en-US" sz="4000" b="1" dirty="0">
                <a:latin typeface="Times New Roman" panose="02020603050405020304" pitchFamily="18" charset="0"/>
                <a:cs typeface="Times New Roman" panose="02020603050405020304" pitchFamily="18" charset="0"/>
              </a:rPr>
              <a:t>What did the devil show Jesus?</a:t>
            </a:r>
          </a:p>
        </p:txBody>
      </p:sp>
    </p:spTree>
    <p:extLst>
      <p:ext uri="{BB962C8B-B14F-4D97-AF65-F5344CB8AC3E}">
        <p14:creationId xmlns:p14="http://schemas.microsoft.com/office/powerpoint/2010/main" val="358762186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496349" y="1097964"/>
            <a:ext cx="11091837" cy="5632311"/>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Then he said to me, “Do not fear, Daniel, for from the first day that you set your heart to understand, and to humble yourself before your God, your words were heard; and I have come because of your words. “But the prince of the kingdom of Persia withstood me twenty-one days; and behold, Michael, one of the chief princes, came to help me, for I had been left alone there with the kings of Persia. </a:t>
            </a:r>
            <a:r>
              <a:rPr lang="en-US" sz="2000" dirty="0">
                <a:latin typeface="Times New Roman" panose="02020603050405020304" pitchFamily="18" charset="0"/>
                <a:cs typeface="Times New Roman" panose="02020603050405020304" pitchFamily="18" charset="0"/>
              </a:rPr>
              <a:t>(Daniel 10:12 NKJV)</a:t>
            </a:r>
          </a:p>
        </p:txBody>
      </p:sp>
      <p:sp>
        <p:nvSpPr>
          <p:cNvPr id="7" name="TextBox 6">
            <a:extLst>
              <a:ext uri="{FF2B5EF4-FFF2-40B4-BE49-F238E27FC236}">
                <a16:creationId xmlns:a16="http://schemas.microsoft.com/office/drawing/2014/main" id="{DC1ED9CB-C71D-4443-8459-508E34B8F680}"/>
              </a:ext>
            </a:extLst>
          </p:cNvPr>
          <p:cNvSpPr txBox="1"/>
          <p:nvPr/>
        </p:nvSpPr>
        <p:spPr>
          <a:xfrm>
            <a:off x="3910601" y="3534491"/>
            <a:ext cx="6928636"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prince of the kingdom of Persia </a:t>
            </a:r>
            <a:endParaRPr lang="en-US" dirty="0"/>
          </a:p>
        </p:txBody>
      </p:sp>
    </p:spTree>
    <p:extLst>
      <p:ext uri="{BB962C8B-B14F-4D97-AF65-F5344CB8AC3E}">
        <p14:creationId xmlns:p14="http://schemas.microsoft.com/office/powerpoint/2010/main" val="31781488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416187" y="6492875"/>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491212" y="1994338"/>
            <a:ext cx="11091837"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Then he said, “Do you know why I have come to you? And now I must return to fight with the prince of Persia; and when I have gone forth, indeed the prince of Greece will come. </a:t>
            </a:r>
            <a:r>
              <a:rPr lang="en-US" sz="2000" dirty="0">
                <a:latin typeface="Times New Roman" panose="02020603050405020304" pitchFamily="18" charset="0"/>
                <a:cs typeface="Times New Roman" panose="02020603050405020304" pitchFamily="18" charset="0"/>
              </a:rPr>
              <a:t>(Daniel 10:20 (NKJV)</a:t>
            </a:r>
          </a:p>
        </p:txBody>
      </p:sp>
      <p:sp>
        <p:nvSpPr>
          <p:cNvPr id="9" name="TextBox 8">
            <a:extLst>
              <a:ext uri="{FF2B5EF4-FFF2-40B4-BE49-F238E27FC236}">
                <a16:creationId xmlns:a16="http://schemas.microsoft.com/office/drawing/2014/main" id="{4746DC39-F722-43AB-8235-58A26B0DC960}"/>
              </a:ext>
            </a:extLst>
          </p:cNvPr>
          <p:cNvSpPr txBox="1"/>
          <p:nvPr/>
        </p:nvSpPr>
        <p:spPr>
          <a:xfrm>
            <a:off x="486075" y="3820449"/>
            <a:ext cx="3795017"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prince of Greece </a:t>
            </a:r>
            <a:endParaRPr lang="en-US" dirty="0"/>
          </a:p>
        </p:txBody>
      </p:sp>
    </p:spTree>
    <p:extLst>
      <p:ext uri="{BB962C8B-B14F-4D97-AF65-F5344CB8AC3E}">
        <p14:creationId xmlns:p14="http://schemas.microsoft.com/office/powerpoint/2010/main" val="382407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766004" y="644144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414389" y="1299930"/>
            <a:ext cx="11091837"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I will not speak with you much longer, for the prince of this world is coming. He has no hold on me, </a:t>
            </a:r>
            <a:r>
              <a:rPr lang="en-US" sz="2000" dirty="0">
                <a:latin typeface="Times New Roman" panose="02020603050405020304" pitchFamily="18" charset="0"/>
                <a:cs typeface="Times New Roman" panose="02020603050405020304" pitchFamily="18" charset="0"/>
              </a:rPr>
              <a:t>(John 14:30 NIV)</a:t>
            </a:r>
          </a:p>
        </p:txBody>
      </p:sp>
      <p:sp>
        <p:nvSpPr>
          <p:cNvPr id="10" name="Rectangle 9">
            <a:extLst>
              <a:ext uri="{FF2B5EF4-FFF2-40B4-BE49-F238E27FC236}">
                <a16:creationId xmlns:a16="http://schemas.microsoft.com/office/drawing/2014/main" id="{FC465375-5052-48F0-A1CA-E347EC960F73}"/>
              </a:ext>
            </a:extLst>
          </p:cNvPr>
          <p:cNvSpPr/>
          <p:nvPr/>
        </p:nvSpPr>
        <p:spPr>
          <a:xfrm>
            <a:off x="224965" y="3508103"/>
            <a:ext cx="11470686" cy="317009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 And you He made alive, who were dead in trespasses and sins, in which you once walked according to the course of this world, according to the prince of the power of the air, the spirit who now works in the sons of disobedience, </a:t>
            </a:r>
            <a:r>
              <a:rPr lang="en-US" sz="2000" dirty="0">
                <a:latin typeface="Times New Roman" panose="02020603050405020304" pitchFamily="18" charset="0"/>
                <a:cs typeface="Times New Roman" panose="02020603050405020304" pitchFamily="18" charset="0"/>
              </a:rPr>
              <a:t>(Ephesians 2:1 NKJV)</a:t>
            </a:r>
          </a:p>
        </p:txBody>
      </p:sp>
      <p:sp>
        <p:nvSpPr>
          <p:cNvPr id="11" name="TextBox 10">
            <a:extLst>
              <a:ext uri="{FF2B5EF4-FFF2-40B4-BE49-F238E27FC236}">
                <a16:creationId xmlns:a16="http://schemas.microsoft.com/office/drawing/2014/main" id="{BF45329A-3CF0-4BBC-AE39-EBD85A70E223}"/>
              </a:ext>
            </a:extLst>
          </p:cNvPr>
          <p:cNvSpPr txBox="1"/>
          <p:nvPr/>
        </p:nvSpPr>
        <p:spPr>
          <a:xfrm>
            <a:off x="8133282" y="4734075"/>
            <a:ext cx="3048428"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prince of the </a:t>
            </a:r>
            <a:endParaRPr lang="en-US" dirty="0"/>
          </a:p>
        </p:txBody>
      </p:sp>
      <p:sp>
        <p:nvSpPr>
          <p:cNvPr id="13" name="TextBox 12">
            <a:extLst>
              <a:ext uri="{FF2B5EF4-FFF2-40B4-BE49-F238E27FC236}">
                <a16:creationId xmlns:a16="http://schemas.microsoft.com/office/drawing/2014/main" id="{A42B1517-5EE1-4383-826A-587D7FF48D8F}"/>
              </a:ext>
            </a:extLst>
          </p:cNvPr>
          <p:cNvSpPr txBox="1"/>
          <p:nvPr/>
        </p:nvSpPr>
        <p:spPr>
          <a:xfrm>
            <a:off x="224965" y="5339994"/>
            <a:ext cx="3558711"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power of the air</a:t>
            </a:r>
            <a:endParaRPr lang="en-US" dirty="0"/>
          </a:p>
        </p:txBody>
      </p:sp>
      <p:sp>
        <p:nvSpPr>
          <p:cNvPr id="14" name="TextBox 13">
            <a:extLst>
              <a:ext uri="{FF2B5EF4-FFF2-40B4-BE49-F238E27FC236}">
                <a16:creationId xmlns:a16="http://schemas.microsoft.com/office/drawing/2014/main" id="{09D574CB-85E4-4A4A-A097-8DB05CA1ED17}"/>
              </a:ext>
            </a:extLst>
          </p:cNvPr>
          <p:cNvSpPr txBox="1"/>
          <p:nvPr/>
        </p:nvSpPr>
        <p:spPr>
          <a:xfrm>
            <a:off x="414389" y="1905209"/>
            <a:ext cx="4568147"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prince of this world </a:t>
            </a:r>
            <a:endParaRPr lang="en-US" dirty="0"/>
          </a:p>
        </p:txBody>
      </p:sp>
    </p:spTree>
    <p:extLst>
      <p:ext uri="{BB962C8B-B14F-4D97-AF65-F5344CB8AC3E}">
        <p14:creationId xmlns:p14="http://schemas.microsoft.com/office/powerpoint/2010/main" val="73857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550080" y="1026045"/>
            <a:ext cx="11091837" cy="378565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Then the devil, taking Him up on a high mountain, showed Him all the kingdoms of the world in a moment of time. And the devil said to Him, “All this authority I will give You, and their glory; for this has been delivered to me, and I give it to whomever I wish. </a:t>
            </a:r>
            <a:r>
              <a:rPr lang="en-US" sz="2000" dirty="0">
                <a:latin typeface="Times New Roman" panose="02020603050405020304" pitchFamily="18" charset="0"/>
                <a:cs typeface="Times New Roman" panose="02020603050405020304" pitchFamily="18" charset="0"/>
              </a:rPr>
              <a:t>(Luke 4:5 NKJV)</a:t>
            </a:r>
          </a:p>
        </p:txBody>
      </p:sp>
      <p:sp>
        <p:nvSpPr>
          <p:cNvPr id="9" name="TextBox 8">
            <a:extLst>
              <a:ext uri="{FF2B5EF4-FFF2-40B4-BE49-F238E27FC236}">
                <a16:creationId xmlns:a16="http://schemas.microsoft.com/office/drawing/2014/main" id="{385F1F3B-DD86-49FB-A5C6-17BAE9B8D0D2}"/>
              </a:ext>
            </a:extLst>
          </p:cNvPr>
          <p:cNvSpPr txBox="1"/>
          <p:nvPr/>
        </p:nvSpPr>
        <p:spPr>
          <a:xfrm>
            <a:off x="550079" y="2853467"/>
            <a:ext cx="2207659"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authority</a:t>
            </a:r>
            <a:endParaRPr lang="en-US" dirty="0"/>
          </a:p>
        </p:txBody>
      </p:sp>
      <p:sp>
        <p:nvSpPr>
          <p:cNvPr id="10" name="TextBox 9">
            <a:extLst>
              <a:ext uri="{FF2B5EF4-FFF2-40B4-BE49-F238E27FC236}">
                <a16:creationId xmlns:a16="http://schemas.microsoft.com/office/drawing/2014/main" id="{79E5A1C9-DAE3-472B-B4F0-09756F3A0F96}"/>
              </a:ext>
            </a:extLst>
          </p:cNvPr>
          <p:cNvSpPr txBox="1"/>
          <p:nvPr/>
        </p:nvSpPr>
        <p:spPr>
          <a:xfrm>
            <a:off x="6859285" y="3464959"/>
            <a:ext cx="4678594"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give it to whomever </a:t>
            </a:r>
            <a:endParaRPr lang="en-US" dirty="0"/>
          </a:p>
        </p:txBody>
      </p:sp>
      <p:sp>
        <p:nvSpPr>
          <p:cNvPr id="11" name="TextBox 10">
            <a:extLst>
              <a:ext uri="{FF2B5EF4-FFF2-40B4-BE49-F238E27FC236}">
                <a16:creationId xmlns:a16="http://schemas.microsoft.com/office/drawing/2014/main" id="{17869606-14B9-4DEF-AD53-DD4CD056471D}"/>
              </a:ext>
            </a:extLst>
          </p:cNvPr>
          <p:cNvSpPr txBox="1"/>
          <p:nvPr/>
        </p:nvSpPr>
        <p:spPr>
          <a:xfrm>
            <a:off x="544942" y="4072989"/>
            <a:ext cx="1652855"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wish</a:t>
            </a:r>
            <a:endParaRPr lang="en-US" dirty="0"/>
          </a:p>
        </p:txBody>
      </p:sp>
    </p:spTree>
    <p:extLst>
      <p:ext uri="{BB962C8B-B14F-4D97-AF65-F5344CB8AC3E}">
        <p14:creationId xmlns:p14="http://schemas.microsoft.com/office/powerpoint/2010/main" val="429180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416187" y="645237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6" name="Rectangle 5">
            <a:extLst>
              <a:ext uri="{FF2B5EF4-FFF2-40B4-BE49-F238E27FC236}">
                <a16:creationId xmlns:a16="http://schemas.microsoft.com/office/drawing/2014/main" id="{06E0FB21-A9A7-4F2E-8C3E-E1ADD6D93185}"/>
              </a:ext>
            </a:extLst>
          </p:cNvPr>
          <p:cNvSpPr/>
          <p:nvPr/>
        </p:nvSpPr>
        <p:spPr>
          <a:xfrm>
            <a:off x="193822" y="3612223"/>
            <a:ext cx="11804354" cy="707886"/>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Exousia: </a:t>
            </a:r>
            <a:r>
              <a:rPr lang="en-US" sz="3600" b="1" i="1" dirty="0">
                <a:solidFill>
                  <a:srgbClr val="FAA336"/>
                </a:solidFill>
                <a:latin typeface="Times New Roman" panose="02020603050405020304" pitchFamily="18" charset="0"/>
                <a:cs typeface="Times New Roman" panose="02020603050405020304" pitchFamily="18" charset="0"/>
              </a:rPr>
              <a:t>Authority, Right, Liberty, Power to Do Something</a:t>
            </a:r>
            <a:endParaRPr lang="en-US" sz="36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385F1F3B-DD86-49FB-A5C6-17BAE9B8D0D2}"/>
              </a:ext>
            </a:extLst>
          </p:cNvPr>
          <p:cNvSpPr txBox="1"/>
          <p:nvPr/>
        </p:nvSpPr>
        <p:spPr>
          <a:xfrm>
            <a:off x="550079" y="2853467"/>
            <a:ext cx="2207659"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authority</a:t>
            </a:r>
            <a:endParaRPr lang="en-US" dirty="0"/>
          </a:p>
        </p:txBody>
      </p:sp>
      <p:sp>
        <p:nvSpPr>
          <p:cNvPr id="10" name="Rectangle 9">
            <a:extLst>
              <a:ext uri="{FF2B5EF4-FFF2-40B4-BE49-F238E27FC236}">
                <a16:creationId xmlns:a16="http://schemas.microsoft.com/office/drawing/2014/main" id="{26254267-E991-42CD-857E-34A2E6A55599}"/>
              </a:ext>
            </a:extLst>
          </p:cNvPr>
          <p:cNvSpPr/>
          <p:nvPr/>
        </p:nvSpPr>
        <p:spPr>
          <a:xfrm>
            <a:off x="193822" y="4616870"/>
            <a:ext cx="11804354" cy="1631216"/>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We know that we are children of God, and that the whole world is under the control of the evil one. </a:t>
            </a:r>
          </a:p>
          <a:p>
            <a:r>
              <a:rPr lang="en-US" sz="2000" dirty="0">
                <a:latin typeface="Times New Roman" panose="02020603050405020304" pitchFamily="18" charset="0"/>
                <a:cs typeface="Times New Roman" panose="02020603050405020304" pitchFamily="18" charset="0"/>
              </a:rPr>
              <a:t>(1 John 5:19 NIV)</a:t>
            </a:r>
          </a:p>
        </p:txBody>
      </p:sp>
    </p:spTree>
    <p:extLst>
      <p:ext uri="{BB962C8B-B14F-4D97-AF65-F5344CB8AC3E}">
        <p14:creationId xmlns:p14="http://schemas.microsoft.com/office/powerpoint/2010/main" val="31066680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578003" y="6445665"/>
            <a:ext cx="1025222"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cxnSp>
        <p:nvCxnSpPr>
          <p:cNvPr id="51" name="Straight Connector 50">
            <a:extLst>
              <a:ext uri="{FF2B5EF4-FFF2-40B4-BE49-F238E27FC236}">
                <a16:creationId xmlns:a16="http://schemas.microsoft.com/office/drawing/2014/main" id="{32F8D7A9-3B40-4A3C-97F6-DD4DF6351F1F}"/>
              </a:ext>
            </a:extLst>
          </p:cNvPr>
          <p:cNvCxnSpPr>
            <a:cxnSpLocks/>
          </p:cNvCxnSpPr>
          <p:nvPr/>
        </p:nvCxnSpPr>
        <p:spPr>
          <a:xfrm>
            <a:off x="620770" y="4133652"/>
            <a:ext cx="10950459" cy="0"/>
          </a:xfrm>
          <a:prstGeom prst="line">
            <a:avLst/>
          </a:prstGeom>
          <a:ln w="355600" cap="rnd">
            <a:solidFill>
              <a:srgbClr val="CC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0C9B1235-CB52-40E9-935B-A1D40BCD3A8F}"/>
              </a:ext>
            </a:extLst>
          </p:cNvPr>
          <p:cNvCxnSpPr>
            <a:cxnSpLocks/>
          </p:cNvCxnSpPr>
          <p:nvPr/>
        </p:nvCxnSpPr>
        <p:spPr>
          <a:xfrm>
            <a:off x="620770" y="2922918"/>
            <a:ext cx="10950459" cy="0"/>
          </a:xfrm>
          <a:prstGeom prst="line">
            <a:avLst/>
          </a:prstGeom>
          <a:ln w="355600" cap="rnd">
            <a:solidFill>
              <a:srgbClr val="FF9900"/>
            </a:solidFill>
          </a:ln>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082EA3C4-E05F-472D-9A0A-B5E4D1746CF2}"/>
              </a:ext>
            </a:extLst>
          </p:cNvPr>
          <p:cNvSpPr txBox="1"/>
          <p:nvPr/>
        </p:nvSpPr>
        <p:spPr>
          <a:xfrm>
            <a:off x="5096430" y="2692085"/>
            <a:ext cx="1922193"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Of the World</a:t>
            </a:r>
          </a:p>
        </p:txBody>
      </p:sp>
      <p:sp>
        <p:nvSpPr>
          <p:cNvPr id="63" name="TextBox 62">
            <a:extLst>
              <a:ext uri="{FF2B5EF4-FFF2-40B4-BE49-F238E27FC236}">
                <a16:creationId xmlns:a16="http://schemas.microsoft.com/office/drawing/2014/main" id="{42ED0B1A-EC9D-4F5D-9010-9EFAEAF2FA11}"/>
              </a:ext>
            </a:extLst>
          </p:cNvPr>
          <p:cNvSpPr txBox="1"/>
          <p:nvPr/>
        </p:nvSpPr>
        <p:spPr>
          <a:xfrm>
            <a:off x="5375289" y="3892121"/>
            <a:ext cx="1441420"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On Earth</a:t>
            </a:r>
          </a:p>
        </p:txBody>
      </p:sp>
      <p:sp>
        <p:nvSpPr>
          <p:cNvPr id="2" name="TextBox 1">
            <a:extLst>
              <a:ext uri="{FF2B5EF4-FFF2-40B4-BE49-F238E27FC236}">
                <a16:creationId xmlns:a16="http://schemas.microsoft.com/office/drawing/2014/main" id="{E32BB659-164F-486A-9295-9628021C44D3}"/>
              </a:ext>
            </a:extLst>
          </p:cNvPr>
          <p:cNvSpPr txBox="1"/>
          <p:nvPr/>
        </p:nvSpPr>
        <p:spPr>
          <a:xfrm>
            <a:off x="1498877" y="4504651"/>
            <a:ext cx="9260420" cy="769441"/>
          </a:xfrm>
          <a:prstGeom prst="rect">
            <a:avLst/>
          </a:prstGeom>
          <a:noFill/>
        </p:spPr>
        <p:txBody>
          <a:bodyPr wrap="none" rtlCol="0">
            <a:spAutoFit/>
          </a:bodyPr>
          <a:lstStyle/>
          <a:p>
            <a:r>
              <a:rPr lang="en-US" sz="4400" dirty="0">
                <a:latin typeface="Times New Roman" panose="02020603050405020304" pitchFamily="18" charset="0"/>
                <a:cs typeface="Times New Roman" panose="02020603050405020304" pitchFamily="18" charset="0"/>
              </a:rPr>
              <a:t>Subjects of The Kingdom of This World</a:t>
            </a:r>
          </a:p>
        </p:txBody>
      </p:sp>
      <p:sp>
        <p:nvSpPr>
          <p:cNvPr id="32" name="TextBox 31">
            <a:extLst>
              <a:ext uri="{FF2B5EF4-FFF2-40B4-BE49-F238E27FC236}">
                <a16:creationId xmlns:a16="http://schemas.microsoft.com/office/drawing/2014/main" id="{C677E11A-5080-4CC5-8E3E-742548954B9D}"/>
              </a:ext>
            </a:extLst>
          </p:cNvPr>
          <p:cNvSpPr txBox="1"/>
          <p:nvPr/>
        </p:nvSpPr>
        <p:spPr>
          <a:xfrm>
            <a:off x="977034" y="5475158"/>
            <a:ext cx="10227159" cy="769441"/>
          </a:xfrm>
          <a:prstGeom prst="rect">
            <a:avLst/>
          </a:prstGeom>
          <a:noFill/>
        </p:spPr>
        <p:txBody>
          <a:bodyPr wrap="none" rtlCol="0">
            <a:spAutoFit/>
          </a:bodyPr>
          <a:lstStyle/>
          <a:p>
            <a:r>
              <a:rPr lang="en-US" sz="4400" dirty="0">
                <a:latin typeface="Times New Roman" panose="02020603050405020304" pitchFamily="18" charset="0"/>
                <a:cs typeface="Times New Roman" panose="02020603050405020304" pitchFamily="18" charset="0"/>
              </a:rPr>
              <a:t>Subject To The Ruler (Prince) of This World</a:t>
            </a:r>
          </a:p>
        </p:txBody>
      </p:sp>
    </p:spTree>
    <p:extLst>
      <p:ext uri="{BB962C8B-B14F-4D97-AF65-F5344CB8AC3E}">
        <p14:creationId xmlns:p14="http://schemas.microsoft.com/office/powerpoint/2010/main" val="112930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2"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578003" y="6445665"/>
            <a:ext cx="1025222"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cxnSp>
        <p:nvCxnSpPr>
          <p:cNvPr id="43" name="Straight Connector 42">
            <a:extLst>
              <a:ext uri="{FF2B5EF4-FFF2-40B4-BE49-F238E27FC236}">
                <a16:creationId xmlns:a16="http://schemas.microsoft.com/office/drawing/2014/main" id="{60799F94-54CE-4FB4-8E15-E3FF785F8767}"/>
              </a:ext>
            </a:extLst>
          </p:cNvPr>
          <p:cNvCxnSpPr>
            <a:cxnSpLocks/>
          </p:cNvCxnSpPr>
          <p:nvPr/>
        </p:nvCxnSpPr>
        <p:spPr>
          <a:xfrm>
            <a:off x="620770" y="1617133"/>
            <a:ext cx="10950459" cy="0"/>
          </a:xfrm>
          <a:prstGeom prst="line">
            <a:avLst/>
          </a:prstGeom>
          <a:ln w="355600" cap="rnd">
            <a:solidFill>
              <a:srgbClr val="FFCC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32F8D7A9-3B40-4A3C-97F6-DD4DF6351F1F}"/>
              </a:ext>
            </a:extLst>
          </p:cNvPr>
          <p:cNvCxnSpPr>
            <a:cxnSpLocks/>
          </p:cNvCxnSpPr>
          <p:nvPr/>
        </p:nvCxnSpPr>
        <p:spPr>
          <a:xfrm>
            <a:off x="620770" y="4133652"/>
            <a:ext cx="10950459" cy="0"/>
          </a:xfrm>
          <a:prstGeom prst="line">
            <a:avLst/>
          </a:prstGeom>
          <a:ln w="355600" cap="rnd">
            <a:solidFill>
              <a:srgbClr val="CC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0C9B1235-CB52-40E9-935B-A1D40BCD3A8F}"/>
              </a:ext>
            </a:extLst>
          </p:cNvPr>
          <p:cNvCxnSpPr>
            <a:cxnSpLocks/>
          </p:cNvCxnSpPr>
          <p:nvPr/>
        </p:nvCxnSpPr>
        <p:spPr>
          <a:xfrm>
            <a:off x="620770" y="2922918"/>
            <a:ext cx="10950459" cy="0"/>
          </a:xfrm>
          <a:prstGeom prst="line">
            <a:avLst/>
          </a:prstGeom>
          <a:ln w="355600" cap="rnd">
            <a:solidFill>
              <a:srgbClr val="FF9900"/>
            </a:solidFill>
          </a:ln>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95B95F25-426F-43FE-AF19-5C85969A7509}"/>
              </a:ext>
            </a:extLst>
          </p:cNvPr>
          <p:cNvSpPr txBox="1"/>
          <p:nvPr/>
        </p:nvSpPr>
        <p:spPr>
          <a:xfrm>
            <a:off x="10918336" y="5438018"/>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1" name="TextBox 60">
            <a:extLst>
              <a:ext uri="{FF2B5EF4-FFF2-40B4-BE49-F238E27FC236}">
                <a16:creationId xmlns:a16="http://schemas.microsoft.com/office/drawing/2014/main" id="{E93BC095-033D-4FDD-A4A3-54577F2FB444}"/>
              </a:ext>
            </a:extLst>
          </p:cNvPr>
          <p:cNvSpPr txBox="1"/>
          <p:nvPr/>
        </p:nvSpPr>
        <p:spPr>
          <a:xfrm>
            <a:off x="5152173" y="1386300"/>
            <a:ext cx="1544012" cy="461665"/>
          </a:xfrm>
          <a:prstGeom prst="rect">
            <a:avLst/>
          </a:prstGeom>
          <a:noFill/>
        </p:spPr>
        <p:txBody>
          <a:bodyPr wrap="none" rtlCol="0">
            <a:spAutoFit/>
          </a:bodyPr>
          <a:lstStyle/>
          <a:p>
            <a:r>
              <a:rPr lang="en-US" sz="2400" b="1" dirty="0">
                <a:solidFill>
                  <a:srgbClr val="0070C0"/>
                </a:solidFill>
                <a:latin typeface="Times New Roman" panose="02020603050405020304" pitchFamily="18" charset="0"/>
                <a:cs typeface="Times New Roman" panose="02020603050405020304" pitchFamily="18" charset="0"/>
              </a:rPr>
              <a:t>In Heaven</a:t>
            </a:r>
          </a:p>
        </p:txBody>
      </p:sp>
      <p:sp>
        <p:nvSpPr>
          <p:cNvPr id="62" name="TextBox 61">
            <a:extLst>
              <a:ext uri="{FF2B5EF4-FFF2-40B4-BE49-F238E27FC236}">
                <a16:creationId xmlns:a16="http://schemas.microsoft.com/office/drawing/2014/main" id="{082EA3C4-E05F-472D-9A0A-B5E4D1746CF2}"/>
              </a:ext>
            </a:extLst>
          </p:cNvPr>
          <p:cNvSpPr txBox="1"/>
          <p:nvPr/>
        </p:nvSpPr>
        <p:spPr>
          <a:xfrm>
            <a:off x="5096430" y="2692085"/>
            <a:ext cx="1922193"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Of the World</a:t>
            </a:r>
          </a:p>
        </p:txBody>
      </p:sp>
      <p:sp>
        <p:nvSpPr>
          <p:cNvPr id="63" name="TextBox 62">
            <a:extLst>
              <a:ext uri="{FF2B5EF4-FFF2-40B4-BE49-F238E27FC236}">
                <a16:creationId xmlns:a16="http://schemas.microsoft.com/office/drawing/2014/main" id="{42ED0B1A-EC9D-4F5D-9010-9EFAEAF2FA11}"/>
              </a:ext>
            </a:extLst>
          </p:cNvPr>
          <p:cNvSpPr txBox="1"/>
          <p:nvPr/>
        </p:nvSpPr>
        <p:spPr>
          <a:xfrm>
            <a:off x="5375289" y="3892121"/>
            <a:ext cx="1441420"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On Earth</a:t>
            </a:r>
          </a:p>
        </p:txBody>
      </p:sp>
      <p:cxnSp>
        <p:nvCxnSpPr>
          <p:cNvPr id="64" name="Straight Connector 63">
            <a:extLst>
              <a:ext uri="{FF2B5EF4-FFF2-40B4-BE49-F238E27FC236}">
                <a16:creationId xmlns:a16="http://schemas.microsoft.com/office/drawing/2014/main" id="{E60CD9C6-8055-4602-B908-48C42C7556DC}"/>
              </a:ext>
            </a:extLst>
          </p:cNvPr>
          <p:cNvCxnSpPr>
            <a:cxnSpLocks/>
          </p:cNvCxnSpPr>
          <p:nvPr/>
        </p:nvCxnSpPr>
        <p:spPr>
          <a:xfrm>
            <a:off x="653858" y="2914750"/>
            <a:ext cx="10950459" cy="0"/>
          </a:xfrm>
          <a:prstGeom prst="line">
            <a:avLst/>
          </a:prstGeom>
          <a:ln w="355600" cap="rnd">
            <a:solidFill>
              <a:srgbClr val="FF9900"/>
            </a:solidFill>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53491D0E-A9FF-44F9-BBEE-5825975974E4}"/>
              </a:ext>
            </a:extLst>
          </p:cNvPr>
          <p:cNvSpPr txBox="1"/>
          <p:nvPr/>
        </p:nvSpPr>
        <p:spPr>
          <a:xfrm>
            <a:off x="5129518" y="2683917"/>
            <a:ext cx="1922193"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Of the World</a:t>
            </a:r>
          </a:p>
        </p:txBody>
      </p:sp>
      <p:sp>
        <p:nvSpPr>
          <p:cNvPr id="31" name="TextBox 30">
            <a:extLst>
              <a:ext uri="{FF2B5EF4-FFF2-40B4-BE49-F238E27FC236}">
                <a16:creationId xmlns:a16="http://schemas.microsoft.com/office/drawing/2014/main" id="{7F0B6162-9E05-4B9C-8E3D-B1619A3045C4}"/>
              </a:ext>
            </a:extLst>
          </p:cNvPr>
          <p:cNvSpPr txBox="1"/>
          <p:nvPr/>
        </p:nvSpPr>
        <p:spPr>
          <a:xfrm>
            <a:off x="3271169" y="4476188"/>
            <a:ext cx="5978047" cy="769441"/>
          </a:xfrm>
          <a:prstGeom prst="rect">
            <a:avLst/>
          </a:prstGeom>
          <a:noFill/>
        </p:spPr>
        <p:txBody>
          <a:bodyPr wrap="none" rtlCol="0">
            <a:spAutoFit/>
          </a:bodyPr>
          <a:lstStyle/>
          <a:p>
            <a:r>
              <a:rPr lang="en-US" sz="4400" dirty="0">
                <a:latin typeface="Times New Roman" panose="02020603050405020304" pitchFamily="18" charset="0"/>
                <a:cs typeface="Times New Roman" panose="02020603050405020304" pitchFamily="18" charset="0"/>
              </a:rPr>
              <a:t>Occupants of This World</a:t>
            </a:r>
          </a:p>
        </p:txBody>
      </p:sp>
      <p:sp>
        <p:nvSpPr>
          <p:cNvPr id="32" name="TextBox 31">
            <a:extLst>
              <a:ext uri="{FF2B5EF4-FFF2-40B4-BE49-F238E27FC236}">
                <a16:creationId xmlns:a16="http://schemas.microsoft.com/office/drawing/2014/main" id="{CFDF600F-45D6-4CDA-8F48-3E8D09F14487}"/>
              </a:ext>
            </a:extLst>
          </p:cNvPr>
          <p:cNvSpPr txBox="1"/>
          <p:nvPr/>
        </p:nvSpPr>
        <p:spPr>
          <a:xfrm>
            <a:off x="701266" y="5471700"/>
            <a:ext cx="10869963" cy="769441"/>
          </a:xfrm>
          <a:prstGeom prst="rect">
            <a:avLst/>
          </a:prstGeom>
          <a:noFill/>
        </p:spPr>
        <p:txBody>
          <a:bodyPr wrap="none" rtlCol="0">
            <a:spAutoFit/>
          </a:bodyPr>
          <a:lstStyle/>
          <a:p>
            <a:r>
              <a:rPr lang="en-US" sz="4400" dirty="0">
                <a:latin typeface="Times New Roman" panose="02020603050405020304" pitchFamily="18" charset="0"/>
                <a:cs typeface="Times New Roman" panose="02020603050405020304" pitchFamily="18" charset="0"/>
              </a:rPr>
              <a:t>No Longer Subject To The Ruler of This World</a:t>
            </a:r>
          </a:p>
        </p:txBody>
      </p:sp>
    </p:spTree>
    <p:extLst>
      <p:ext uri="{BB962C8B-B14F-4D97-AF65-F5344CB8AC3E}">
        <p14:creationId xmlns:p14="http://schemas.microsoft.com/office/powerpoint/2010/main" val="2611613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766004" y="644144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414389" y="1299930"/>
            <a:ext cx="11091837"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I will not speak with you much longer, for the prince of this world is coming. He has no hold on me, </a:t>
            </a:r>
            <a:r>
              <a:rPr lang="en-US" sz="2000" dirty="0">
                <a:latin typeface="Times New Roman" panose="02020603050405020304" pitchFamily="18" charset="0"/>
                <a:cs typeface="Times New Roman" panose="02020603050405020304" pitchFamily="18" charset="0"/>
              </a:rPr>
              <a:t>(John 14:30 NIV)</a:t>
            </a:r>
          </a:p>
        </p:txBody>
      </p:sp>
      <p:sp>
        <p:nvSpPr>
          <p:cNvPr id="10" name="Rectangle 9">
            <a:extLst>
              <a:ext uri="{FF2B5EF4-FFF2-40B4-BE49-F238E27FC236}">
                <a16:creationId xmlns:a16="http://schemas.microsoft.com/office/drawing/2014/main" id="{FC465375-5052-48F0-A1CA-E347EC960F73}"/>
              </a:ext>
            </a:extLst>
          </p:cNvPr>
          <p:cNvSpPr/>
          <p:nvPr/>
        </p:nvSpPr>
        <p:spPr>
          <a:xfrm>
            <a:off x="296884" y="4057770"/>
            <a:ext cx="11470686"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…for they are not of the world any more than I am of the world. </a:t>
            </a:r>
            <a:r>
              <a:rPr lang="en-US" sz="2000" dirty="0">
                <a:latin typeface="Times New Roman" panose="02020603050405020304" pitchFamily="18" charset="0"/>
                <a:cs typeface="Times New Roman" panose="02020603050405020304" pitchFamily="18" charset="0"/>
              </a:rPr>
              <a:t>(John 17:14 NIV)</a:t>
            </a:r>
          </a:p>
        </p:txBody>
      </p:sp>
    </p:spTree>
    <p:extLst>
      <p:ext uri="{BB962C8B-B14F-4D97-AF65-F5344CB8AC3E}">
        <p14:creationId xmlns:p14="http://schemas.microsoft.com/office/powerpoint/2010/main" val="3405565660"/>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descr="A picture containing text&#10;&#10;Description automatically generated">
            <a:extLst>
              <a:ext uri="{FF2B5EF4-FFF2-40B4-BE49-F238E27FC236}">
                <a16:creationId xmlns:a16="http://schemas.microsoft.com/office/drawing/2014/main" id="{4C8C830B-15C7-4F33-9119-C044FF1BBA8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 t="38692" r="-548" b="12367"/>
          <a:stretch/>
        </p:blipFill>
        <p:spPr>
          <a:xfrm>
            <a:off x="60385" y="4859868"/>
            <a:ext cx="12131615" cy="1454866"/>
          </a:xfrm>
          <a:prstGeom prst="rect">
            <a:avLst/>
          </a:prstGeom>
        </p:spPr>
      </p:pic>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578003" y="6445665"/>
            <a:ext cx="1025222"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endParaRPr lang="en-US" sz="6600" b="1" dirty="0">
              <a:solidFill>
                <a:srgbClr val="00B0F0"/>
              </a:solidFill>
              <a:latin typeface="Times New Roman" panose="02020603050405020304" pitchFamily="18" charset="0"/>
              <a:cs typeface="Times New Roman" panose="02020603050405020304" pitchFamily="18" charset="0"/>
            </a:endParaRPr>
          </a:p>
        </p:txBody>
      </p:sp>
      <p:cxnSp>
        <p:nvCxnSpPr>
          <p:cNvPr id="43" name="Straight Connector 42">
            <a:extLst>
              <a:ext uri="{FF2B5EF4-FFF2-40B4-BE49-F238E27FC236}">
                <a16:creationId xmlns:a16="http://schemas.microsoft.com/office/drawing/2014/main" id="{60799F94-54CE-4FB4-8E15-E3FF785F8767}"/>
              </a:ext>
            </a:extLst>
          </p:cNvPr>
          <p:cNvCxnSpPr>
            <a:cxnSpLocks/>
          </p:cNvCxnSpPr>
          <p:nvPr/>
        </p:nvCxnSpPr>
        <p:spPr>
          <a:xfrm>
            <a:off x="620770" y="1617133"/>
            <a:ext cx="10950459" cy="0"/>
          </a:xfrm>
          <a:prstGeom prst="line">
            <a:avLst/>
          </a:prstGeom>
          <a:ln w="355600" cap="rnd">
            <a:solidFill>
              <a:srgbClr val="FFCC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32F8D7A9-3B40-4A3C-97F6-DD4DF6351F1F}"/>
              </a:ext>
            </a:extLst>
          </p:cNvPr>
          <p:cNvCxnSpPr>
            <a:cxnSpLocks/>
          </p:cNvCxnSpPr>
          <p:nvPr/>
        </p:nvCxnSpPr>
        <p:spPr>
          <a:xfrm>
            <a:off x="620770" y="4133652"/>
            <a:ext cx="10950459" cy="0"/>
          </a:xfrm>
          <a:prstGeom prst="line">
            <a:avLst/>
          </a:prstGeom>
          <a:ln w="355600" cap="rnd">
            <a:solidFill>
              <a:srgbClr val="CC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0C9B1235-CB52-40E9-935B-A1D40BCD3A8F}"/>
              </a:ext>
            </a:extLst>
          </p:cNvPr>
          <p:cNvCxnSpPr>
            <a:cxnSpLocks/>
          </p:cNvCxnSpPr>
          <p:nvPr/>
        </p:nvCxnSpPr>
        <p:spPr>
          <a:xfrm>
            <a:off x="620770" y="2922918"/>
            <a:ext cx="10950459" cy="0"/>
          </a:xfrm>
          <a:prstGeom prst="line">
            <a:avLst/>
          </a:prstGeom>
          <a:ln w="355600" cap="rnd">
            <a:solidFill>
              <a:srgbClr val="FF9900"/>
            </a:solidFill>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349BDE1F-E012-4AEB-89C3-60BDB274C318}"/>
              </a:ext>
            </a:extLst>
          </p:cNvPr>
          <p:cNvSpPr txBox="1"/>
          <p:nvPr/>
        </p:nvSpPr>
        <p:spPr>
          <a:xfrm>
            <a:off x="561147" y="5888639"/>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5" name="TextBox 34">
            <a:extLst>
              <a:ext uri="{FF2B5EF4-FFF2-40B4-BE49-F238E27FC236}">
                <a16:creationId xmlns:a16="http://schemas.microsoft.com/office/drawing/2014/main" id="{7ACDA8DF-EA04-44EB-92C5-DB7CB0BEFDE4}"/>
              </a:ext>
            </a:extLst>
          </p:cNvPr>
          <p:cNvSpPr txBox="1"/>
          <p:nvPr/>
        </p:nvSpPr>
        <p:spPr>
          <a:xfrm>
            <a:off x="2695057" y="5097346"/>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9" name="TextBox 38">
            <a:extLst>
              <a:ext uri="{FF2B5EF4-FFF2-40B4-BE49-F238E27FC236}">
                <a16:creationId xmlns:a16="http://schemas.microsoft.com/office/drawing/2014/main" id="{C172F25A-12BF-47F8-895C-5468100509CD}"/>
              </a:ext>
            </a:extLst>
          </p:cNvPr>
          <p:cNvSpPr txBox="1"/>
          <p:nvPr/>
        </p:nvSpPr>
        <p:spPr>
          <a:xfrm>
            <a:off x="4317988" y="5773888"/>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4" name="TextBox 43">
            <a:extLst>
              <a:ext uri="{FF2B5EF4-FFF2-40B4-BE49-F238E27FC236}">
                <a16:creationId xmlns:a16="http://schemas.microsoft.com/office/drawing/2014/main" id="{29CEBB9D-466C-441B-8F62-77041C2B6700}"/>
              </a:ext>
            </a:extLst>
          </p:cNvPr>
          <p:cNvSpPr txBox="1"/>
          <p:nvPr/>
        </p:nvSpPr>
        <p:spPr>
          <a:xfrm>
            <a:off x="7627419" y="5721668"/>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5" name="TextBox 44">
            <a:extLst>
              <a:ext uri="{FF2B5EF4-FFF2-40B4-BE49-F238E27FC236}">
                <a16:creationId xmlns:a16="http://schemas.microsoft.com/office/drawing/2014/main" id="{84168600-296D-4A29-898B-6490C0A017DA}"/>
              </a:ext>
            </a:extLst>
          </p:cNvPr>
          <p:cNvSpPr txBox="1"/>
          <p:nvPr/>
        </p:nvSpPr>
        <p:spPr>
          <a:xfrm>
            <a:off x="5985472" y="5228175"/>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6" name="TextBox 45">
            <a:extLst>
              <a:ext uri="{FF2B5EF4-FFF2-40B4-BE49-F238E27FC236}">
                <a16:creationId xmlns:a16="http://schemas.microsoft.com/office/drawing/2014/main" id="{38B242A8-A2F4-49E4-AEDC-B831617E7993}"/>
              </a:ext>
            </a:extLst>
          </p:cNvPr>
          <p:cNvSpPr txBox="1"/>
          <p:nvPr/>
        </p:nvSpPr>
        <p:spPr>
          <a:xfrm>
            <a:off x="10465767" y="5024542"/>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7" name="TextBox 46">
            <a:extLst>
              <a:ext uri="{FF2B5EF4-FFF2-40B4-BE49-F238E27FC236}">
                <a16:creationId xmlns:a16="http://schemas.microsoft.com/office/drawing/2014/main" id="{630CEBB1-21ED-4A7C-A821-7D0D8FA92B21}"/>
              </a:ext>
            </a:extLst>
          </p:cNvPr>
          <p:cNvSpPr txBox="1"/>
          <p:nvPr/>
        </p:nvSpPr>
        <p:spPr>
          <a:xfrm>
            <a:off x="137696" y="5475046"/>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48" name="TextBox 47">
            <a:extLst>
              <a:ext uri="{FF2B5EF4-FFF2-40B4-BE49-F238E27FC236}">
                <a16:creationId xmlns:a16="http://schemas.microsoft.com/office/drawing/2014/main" id="{4C8D3373-4D87-4733-8468-15DCC7646B63}"/>
              </a:ext>
            </a:extLst>
          </p:cNvPr>
          <p:cNvSpPr txBox="1"/>
          <p:nvPr/>
        </p:nvSpPr>
        <p:spPr>
          <a:xfrm>
            <a:off x="3111680" y="5734750"/>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49" name="TextBox 48">
            <a:extLst>
              <a:ext uri="{FF2B5EF4-FFF2-40B4-BE49-F238E27FC236}">
                <a16:creationId xmlns:a16="http://schemas.microsoft.com/office/drawing/2014/main" id="{012003D4-5362-4E41-B974-48E3211B4B72}"/>
              </a:ext>
            </a:extLst>
          </p:cNvPr>
          <p:cNvSpPr txBox="1"/>
          <p:nvPr/>
        </p:nvSpPr>
        <p:spPr>
          <a:xfrm>
            <a:off x="867647" y="5031327"/>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0" name="TextBox 49">
            <a:extLst>
              <a:ext uri="{FF2B5EF4-FFF2-40B4-BE49-F238E27FC236}">
                <a16:creationId xmlns:a16="http://schemas.microsoft.com/office/drawing/2014/main" id="{7B9BD6BB-FF03-4E6C-9812-8FC2D6CBFBE5}"/>
              </a:ext>
            </a:extLst>
          </p:cNvPr>
          <p:cNvSpPr txBox="1"/>
          <p:nvPr/>
        </p:nvSpPr>
        <p:spPr>
          <a:xfrm>
            <a:off x="4895144" y="5135771"/>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3" name="TextBox 52">
            <a:extLst>
              <a:ext uri="{FF2B5EF4-FFF2-40B4-BE49-F238E27FC236}">
                <a16:creationId xmlns:a16="http://schemas.microsoft.com/office/drawing/2014/main" id="{0353F4ED-3771-48AA-81DA-1F8CD4ABA1AF}"/>
              </a:ext>
            </a:extLst>
          </p:cNvPr>
          <p:cNvSpPr txBox="1"/>
          <p:nvPr/>
        </p:nvSpPr>
        <p:spPr>
          <a:xfrm>
            <a:off x="6562635" y="5802603"/>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4" name="TextBox 53">
            <a:extLst>
              <a:ext uri="{FF2B5EF4-FFF2-40B4-BE49-F238E27FC236}">
                <a16:creationId xmlns:a16="http://schemas.microsoft.com/office/drawing/2014/main" id="{C7E02A6C-EB20-40ED-A313-33B9B2E8061C}"/>
              </a:ext>
            </a:extLst>
          </p:cNvPr>
          <p:cNvSpPr txBox="1"/>
          <p:nvPr/>
        </p:nvSpPr>
        <p:spPr>
          <a:xfrm>
            <a:off x="8275203" y="5228176"/>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5" name="TextBox 54">
            <a:extLst>
              <a:ext uri="{FF2B5EF4-FFF2-40B4-BE49-F238E27FC236}">
                <a16:creationId xmlns:a16="http://schemas.microsoft.com/office/drawing/2014/main" id="{49824E9D-68B8-4437-994B-A0518041C7A5}"/>
              </a:ext>
            </a:extLst>
          </p:cNvPr>
          <p:cNvSpPr txBox="1"/>
          <p:nvPr/>
        </p:nvSpPr>
        <p:spPr>
          <a:xfrm>
            <a:off x="10517314" y="5851494"/>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6" name="TextBox 55">
            <a:extLst>
              <a:ext uri="{FF2B5EF4-FFF2-40B4-BE49-F238E27FC236}">
                <a16:creationId xmlns:a16="http://schemas.microsoft.com/office/drawing/2014/main" id="{AEDF628A-8BA4-4A74-90E4-C66E20199CA2}"/>
              </a:ext>
            </a:extLst>
          </p:cNvPr>
          <p:cNvSpPr txBox="1"/>
          <p:nvPr/>
        </p:nvSpPr>
        <p:spPr>
          <a:xfrm>
            <a:off x="3452609" y="5279532"/>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7" name="TextBox 56">
            <a:extLst>
              <a:ext uri="{FF2B5EF4-FFF2-40B4-BE49-F238E27FC236}">
                <a16:creationId xmlns:a16="http://schemas.microsoft.com/office/drawing/2014/main" id="{39C70C0A-D25D-4514-8D73-4BC135291613}"/>
              </a:ext>
            </a:extLst>
          </p:cNvPr>
          <p:cNvSpPr txBox="1"/>
          <p:nvPr/>
        </p:nvSpPr>
        <p:spPr>
          <a:xfrm>
            <a:off x="5246648" y="5719450"/>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8" name="TextBox 57">
            <a:extLst>
              <a:ext uri="{FF2B5EF4-FFF2-40B4-BE49-F238E27FC236}">
                <a16:creationId xmlns:a16="http://schemas.microsoft.com/office/drawing/2014/main" id="{FE92BFDC-A1F9-482E-9768-26AF6272068F}"/>
              </a:ext>
            </a:extLst>
          </p:cNvPr>
          <p:cNvSpPr txBox="1"/>
          <p:nvPr/>
        </p:nvSpPr>
        <p:spPr>
          <a:xfrm>
            <a:off x="7166747" y="5076388"/>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9" name="TextBox 58">
            <a:extLst>
              <a:ext uri="{FF2B5EF4-FFF2-40B4-BE49-F238E27FC236}">
                <a16:creationId xmlns:a16="http://schemas.microsoft.com/office/drawing/2014/main" id="{42C3DB62-AC2A-4ED6-9EA9-505379914100}"/>
              </a:ext>
            </a:extLst>
          </p:cNvPr>
          <p:cNvSpPr txBox="1"/>
          <p:nvPr/>
        </p:nvSpPr>
        <p:spPr>
          <a:xfrm>
            <a:off x="8764279" y="5755673"/>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0" name="TextBox 59">
            <a:extLst>
              <a:ext uri="{FF2B5EF4-FFF2-40B4-BE49-F238E27FC236}">
                <a16:creationId xmlns:a16="http://schemas.microsoft.com/office/drawing/2014/main" id="{95B95F25-426F-43FE-AF19-5C85969A7509}"/>
              </a:ext>
            </a:extLst>
          </p:cNvPr>
          <p:cNvSpPr txBox="1"/>
          <p:nvPr/>
        </p:nvSpPr>
        <p:spPr>
          <a:xfrm>
            <a:off x="10918336" y="5438018"/>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1" name="TextBox 60">
            <a:extLst>
              <a:ext uri="{FF2B5EF4-FFF2-40B4-BE49-F238E27FC236}">
                <a16:creationId xmlns:a16="http://schemas.microsoft.com/office/drawing/2014/main" id="{E93BC095-033D-4FDD-A4A3-54577F2FB444}"/>
              </a:ext>
            </a:extLst>
          </p:cNvPr>
          <p:cNvSpPr txBox="1"/>
          <p:nvPr/>
        </p:nvSpPr>
        <p:spPr>
          <a:xfrm>
            <a:off x="5152173" y="1386300"/>
            <a:ext cx="1544012" cy="461665"/>
          </a:xfrm>
          <a:prstGeom prst="rect">
            <a:avLst/>
          </a:prstGeom>
          <a:noFill/>
        </p:spPr>
        <p:txBody>
          <a:bodyPr wrap="none" rtlCol="0">
            <a:spAutoFit/>
          </a:bodyPr>
          <a:lstStyle/>
          <a:p>
            <a:r>
              <a:rPr lang="en-US" sz="2400" b="1" dirty="0">
                <a:solidFill>
                  <a:srgbClr val="0070C0"/>
                </a:solidFill>
                <a:latin typeface="Times New Roman" panose="02020603050405020304" pitchFamily="18" charset="0"/>
                <a:cs typeface="Times New Roman" panose="02020603050405020304" pitchFamily="18" charset="0"/>
              </a:rPr>
              <a:t>In Heaven</a:t>
            </a:r>
          </a:p>
        </p:txBody>
      </p:sp>
      <p:sp>
        <p:nvSpPr>
          <p:cNvPr id="62" name="TextBox 61">
            <a:extLst>
              <a:ext uri="{FF2B5EF4-FFF2-40B4-BE49-F238E27FC236}">
                <a16:creationId xmlns:a16="http://schemas.microsoft.com/office/drawing/2014/main" id="{082EA3C4-E05F-472D-9A0A-B5E4D1746CF2}"/>
              </a:ext>
            </a:extLst>
          </p:cNvPr>
          <p:cNvSpPr txBox="1"/>
          <p:nvPr/>
        </p:nvSpPr>
        <p:spPr>
          <a:xfrm>
            <a:off x="5096430" y="2692085"/>
            <a:ext cx="1922193"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Of the World</a:t>
            </a:r>
          </a:p>
        </p:txBody>
      </p:sp>
      <p:sp>
        <p:nvSpPr>
          <p:cNvPr id="63" name="TextBox 62">
            <a:extLst>
              <a:ext uri="{FF2B5EF4-FFF2-40B4-BE49-F238E27FC236}">
                <a16:creationId xmlns:a16="http://schemas.microsoft.com/office/drawing/2014/main" id="{42ED0B1A-EC9D-4F5D-9010-9EFAEAF2FA11}"/>
              </a:ext>
            </a:extLst>
          </p:cNvPr>
          <p:cNvSpPr txBox="1"/>
          <p:nvPr/>
        </p:nvSpPr>
        <p:spPr>
          <a:xfrm>
            <a:off x="5375289" y="3892121"/>
            <a:ext cx="1441420"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On Earth</a:t>
            </a:r>
          </a:p>
        </p:txBody>
      </p:sp>
      <p:cxnSp>
        <p:nvCxnSpPr>
          <p:cNvPr id="64" name="Straight Connector 63">
            <a:extLst>
              <a:ext uri="{FF2B5EF4-FFF2-40B4-BE49-F238E27FC236}">
                <a16:creationId xmlns:a16="http://schemas.microsoft.com/office/drawing/2014/main" id="{E60CD9C6-8055-4602-B908-48C42C7556DC}"/>
              </a:ext>
            </a:extLst>
          </p:cNvPr>
          <p:cNvCxnSpPr>
            <a:cxnSpLocks/>
          </p:cNvCxnSpPr>
          <p:nvPr/>
        </p:nvCxnSpPr>
        <p:spPr>
          <a:xfrm>
            <a:off x="653858" y="2914750"/>
            <a:ext cx="10950459" cy="0"/>
          </a:xfrm>
          <a:prstGeom prst="line">
            <a:avLst/>
          </a:prstGeom>
          <a:ln w="355600" cap="rnd">
            <a:solidFill>
              <a:srgbClr val="FF9900"/>
            </a:solidFill>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53491D0E-A9FF-44F9-BBEE-5825975974E4}"/>
              </a:ext>
            </a:extLst>
          </p:cNvPr>
          <p:cNvSpPr txBox="1"/>
          <p:nvPr/>
        </p:nvSpPr>
        <p:spPr>
          <a:xfrm>
            <a:off x="5129518" y="2683917"/>
            <a:ext cx="1922193"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Of the World</a:t>
            </a:r>
          </a:p>
        </p:txBody>
      </p:sp>
    </p:spTree>
    <p:extLst>
      <p:ext uri="{BB962C8B-B14F-4D97-AF65-F5344CB8AC3E}">
        <p14:creationId xmlns:p14="http://schemas.microsoft.com/office/powerpoint/2010/main" val="1955240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9" grpId="0"/>
      <p:bldP spid="44" grpId="0"/>
      <p:bldP spid="45" grpId="0"/>
      <p:bldP spid="46" grpId="0"/>
      <p:bldP spid="47" grpId="0"/>
      <p:bldP spid="48" grpId="0"/>
      <p:bldP spid="49" grpId="0"/>
      <p:bldP spid="50" grpId="0"/>
      <p:bldP spid="53" grpId="0"/>
      <p:bldP spid="54" grpId="0"/>
      <p:bldP spid="55" grpId="0"/>
      <p:bldP spid="56" grpId="0"/>
      <p:bldP spid="57" grpId="0"/>
      <p:bldP spid="58"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336028" y="6399343"/>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48148"/>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308226" y="841165"/>
            <a:ext cx="11091837" cy="317009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Now when He was asked by the Pharisees when the kingdom of God would come, He answered them and said, “The kingdom of God does not come with observation; </a:t>
            </a:r>
          </a:p>
          <a:p>
            <a:r>
              <a:rPr lang="en-US" sz="4000" b="1" i="1" dirty="0">
                <a:solidFill>
                  <a:srgbClr val="FAA336"/>
                </a:solidFill>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B024F37C-5722-4F50-B636-67C9153A3C72}"/>
              </a:ext>
            </a:extLst>
          </p:cNvPr>
          <p:cNvSpPr txBox="1"/>
          <p:nvPr/>
        </p:nvSpPr>
        <p:spPr>
          <a:xfrm>
            <a:off x="261962" y="2693654"/>
            <a:ext cx="1162181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AA336"/>
                </a:solidFill>
                <a:effectLst/>
                <a:uLnTx/>
                <a:uFillTx/>
                <a:latin typeface="Times New Roman" panose="02020603050405020304" pitchFamily="18" charset="0"/>
                <a:ea typeface="+mn-ea"/>
                <a:cs typeface="Times New Roman" panose="02020603050405020304" pitchFamily="18" charset="0"/>
              </a:rPr>
              <a:t>                     </a:t>
            </a:r>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…For indeed, the Kingdom of God is within you. </a:t>
            </a:r>
            <a:r>
              <a:rPr kumimoji="0" lang="en-US" sz="200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(Luke 17:20-21</a:t>
            </a:r>
            <a:r>
              <a:rPr kumimoji="0" lang="en-US" sz="2000" u="none" strike="noStrike" kern="1200" cap="none" spc="0" normalizeH="0" noProof="0" dirty="0">
                <a:ln>
                  <a:noFill/>
                </a:ln>
                <a:effectLst/>
                <a:uLnTx/>
                <a:uFillTx/>
                <a:latin typeface="Times New Roman" panose="02020603050405020304" pitchFamily="18" charset="0"/>
                <a:ea typeface="+mn-ea"/>
                <a:cs typeface="Times New Roman" panose="02020603050405020304" pitchFamily="18" charset="0"/>
              </a:rPr>
              <a:t> NKJV)</a:t>
            </a:r>
            <a:endParaRPr kumimoji="0" lang="en-US" sz="200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7" name="Rectangle 6">
            <a:extLst>
              <a:ext uri="{FF2B5EF4-FFF2-40B4-BE49-F238E27FC236}">
                <a16:creationId xmlns:a16="http://schemas.microsoft.com/office/drawing/2014/main" id="{7B2B22EF-1BA7-406E-B8CF-3C27E7E79EFF}"/>
              </a:ext>
            </a:extLst>
          </p:cNvPr>
          <p:cNvSpPr/>
          <p:nvPr/>
        </p:nvSpPr>
        <p:spPr>
          <a:xfrm>
            <a:off x="308226" y="4209923"/>
            <a:ext cx="10957387"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seek the kingdom of God, and all these things shall be added to you. “Do not fear, little flock, for it is your Father's good pleasure to give you the kingdom. </a:t>
            </a:r>
            <a:r>
              <a:rPr lang="en-US" sz="2000" dirty="0">
                <a:latin typeface="Times New Roman" panose="02020603050405020304" pitchFamily="18" charset="0"/>
                <a:cs typeface="Times New Roman" panose="02020603050405020304" pitchFamily="18" charset="0"/>
              </a:rPr>
              <a:t>(Luke 12:31 NKJV)</a:t>
            </a:r>
          </a:p>
        </p:txBody>
      </p:sp>
    </p:spTree>
    <p:extLst>
      <p:ext uri="{BB962C8B-B14F-4D97-AF65-F5344CB8AC3E}">
        <p14:creationId xmlns:p14="http://schemas.microsoft.com/office/powerpoint/2010/main" val="279608379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336028" y="6399343"/>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48148"/>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endParaRPr lang="en-US" sz="6600" b="1" dirty="0">
              <a:solidFill>
                <a:srgbClr val="00B0F0"/>
              </a:solidFill>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7F5DAFA6-2BCB-404D-8D75-7B1232AB30F6}"/>
              </a:ext>
            </a:extLst>
          </p:cNvPr>
          <p:cNvSpPr/>
          <p:nvPr/>
        </p:nvSpPr>
        <p:spPr>
          <a:xfrm>
            <a:off x="1994028" y="963841"/>
            <a:ext cx="8280129" cy="923330"/>
          </a:xfrm>
          <a:prstGeom prst="rect">
            <a:avLst/>
          </a:prstGeom>
        </p:spPr>
        <p:txBody>
          <a:bodyPr wrap="square">
            <a:spAutoFit/>
          </a:bodyPr>
          <a:lstStyle/>
          <a:p>
            <a:r>
              <a:rPr lang="en-US" sz="5400" b="1" i="1" dirty="0">
                <a:solidFill>
                  <a:srgbClr val="FAA336"/>
                </a:solidFill>
                <a:latin typeface="Times New Roman" panose="02020603050405020304" pitchFamily="18" charset="0"/>
                <a:cs typeface="Times New Roman" panose="02020603050405020304" pitchFamily="18" charset="0"/>
              </a:rPr>
              <a:t>SEEKING the KINGDOM</a:t>
            </a:r>
          </a:p>
        </p:txBody>
      </p:sp>
      <p:sp>
        <p:nvSpPr>
          <p:cNvPr id="9" name="TextBox 8">
            <a:extLst>
              <a:ext uri="{FF2B5EF4-FFF2-40B4-BE49-F238E27FC236}">
                <a16:creationId xmlns:a16="http://schemas.microsoft.com/office/drawing/2014/main" id="{B024F37C-5722-4F50-B636-67C9153A3C72}"/>
              </a:ext>
            </a:extLst>
          </p:cNvPr>
          <p:cNvSpPr txBox="1"/>
          <p:nvPr/>
        </p:nvSpPr>
        <p:spPr>
          <a:xfrm>
            <a:off x="1181562" y="2660098"/>
            <a:ext cx="10248473"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noProof="0" dirty="0">
                <a:latin typeface="Times New Roman" panose="02020603050405020304" pitchFamily="18" charset="0"/>
                <a:cs typeface="Times New Roman" panose="02020603050405020304" pitchFamily="18" charset="0"/>
              </a:rPr>
              <a:t>Searching for Something That is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noProof="0" dirty="0">
                <a:latin typeface="Times New Roman" panose="02020603050405020304" pitchFamily="18" charset="0"/>
                <a:cs typeface="Times New Roman" panose="02020603050405020304" pitchFamily="18" charset="0"/>
              </a:rPr>
              <a:t>Not Possessed or Hidden</a:t>
            </a:r>
            <a:endParaRPr kumimoji="0" lang="en-US" sz="440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1C3505E-3D5E-4972-BC6A-D4B506BFFB7F}"/>
              </a:ext>
            </a:extLst>
          </p:cNvPr>
          <p:cNvSpPr txBox="1"/>
          <p:nvPr/>
        </p:nvSpPr>
        <p:spPr>
          <a:xfrm>
            <a:off x="1416107" y="4577209"/>
            <a:ext cx="935978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a:latin typeface="Times New Roman" panose="02020603050405020304" pitchFamily="18" charset="0"/>
                <a:cs typeface="Times New Roman" panose="02020603050405020304" pitchFamily="18" charset="0"/>
              </a:rPr>
              <a:t>Realizing Something That Is Already Possessed and Inherent</a:t>
            </a:r>
            <a:endParaRPr kumimoji="0" lang="en-US" sz="440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10" name="&quot;No&quot; Symbol 9">
            <a:extLst>
              <a:ext uri="{FF2B5EF4-FFF2-40B4-BE49-F238E27FC236}">
                <a16:creationId xmlns:a16="http://schemas.microsoft.com/office/drawing/2014/main" id="{8CB329F1-AC3B-4DEF-83DB-226FCB6514F1}"/>
              </a:ext>
            </a:extLst>
          </p:cNvPr>
          <p:cNvSpPr/>
          <p:nvPr/>
        </p:nvSpPr>
        <p:spPr>
          <a:xfrm>
            <a:off x="5390579" y="2478199"/>
            <a:ext cx="1830441" cy="1696217"/>
          </a:xfrm>
          <a:prstGeom prst="noSmoking">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Tree>
    <p:extLst>
      <p:ext uri="{BB962C8B-B14F-4D97-AF65-F5344CB8AC3E}">
        <p14:creationId xmlns:p14="http://schemas.microsoft.com/office/powerpoint/2010/main" val="79659726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D6DF14B8-897F-4616-8081-F46151B749CA}"/>
              </a:ext>
            </a:extLst>
          </p:cNvPr>
          <p:cNvSpPr/>
          <p:nvPr/>
        </p:nvSpPr>
        <p:spPr>
          <a:xfrm>
            <a:off x="678107" y="1298734"/>
            <a:ext cx="10308841"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Jesus came and spoke to them, saying, “All authority has been given to Me in heaven and on earth. </a:t>
            </a:r>
            <a:r>
              <a:rPr lang="en-US" sz="2400" dirty="0">
                <a:latin typeface="Times New Roman" panose="02020603050405020304" pitchFamily="18" charset="0"/>
                <a:cs typeface="Times New Roman" panose="02020603050405020304" pitchFamily="18" charset="0"/>
              </a:rPr>
              <a:t>(Matthew 28:18 NKJV)</a:t>
            </a:r>
          </a:p>
        </p:txBody>
      </p:sp>
      <p:sp>
        <p:nvSpPr>
          <p:cNvPr id="12" name="Rectangle 11">
            <a:extLst>
              <a:ext uri="{FF2B5EF4-FFF2-40B4-BE49-F238E27FC236}">
                <a16:creationId xmlns:a16="http://schemas.microsoft.com/office/drawing/2014/main" id="{7F5DAFA6-2BCB-404D-8D75-7B1232AB30F6}"/>
              </a:ext>
            </a:extLst>
          </p:cNvPr>
          <p:cNvSpPr/>
          <p:nvPr/>
        </p:nvSpPr>
        <p:spPr>
          <a:xfrm>
            <a:off x="544743" y="3274049"/>
            <a:ext cx="10308841" cy="317009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as many as received Him, to them He gave the right to become children of God, to those who believe in His name: who were born, not of blood, nor of the will of the flesh, nor of the will of man, but of God.  </a:t>
            </a:r>
            <a:r>
              <a:rPr lang="en-US" sz="2000" dirty="0">
                <a:latin typeface="Times New Roman" panose="02020603050405020304" pitchFamily="18" charset="0"/>
                <a:cs typeface="Times New Roman" panose="02020603050405020304" pitchFamily="18" charset="0"/>
              </a:rPr>
              <a:t>(John 1:12 NKJV)</a:t>
            </a:r>
          </a:p>
        </p:txBody>
      </p:sp>
      <p:sp>
        <p:nvSpPr>
          <p:cNvPr id="13" name="TextBox 12">
            <a:extLst>
              <a:ext uri="{FF2B5EF4-FFF2-40B4-BE49-F238E27FC236}">
                <a16:creationId xmlns:a16="http://schemas.microsoft.com/office/drawing/2014/main" id="{473F0DFE-861F-45A8-A3AD-157F63EF8A79}"/>
              </a:ext>
            </a:extLst>
          </p:cNvPr>
          <p:cNvSpPr txBox="1"/>
          <p:nvPr/>
        </p:nvSpPr>
        <p:spPr>
          <a:xfrm>
            <a:off x="678107" y="1909039"/>
            <a:ext cx="2305264"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authority</a:t>
            </a:r>
            <a:endParaRPr lang="en-US" dirty="0"/>
          </a:p>
        </p:txBody>
      </p:sp>
    </p:spTree>
    <p:extLst>
      <p:ext uri="{BB962C8B-B14F-4D97-AF65-F5344CB8AC3E}">
        <p14:creationId xmlns:p14="http://schemas.microsoft.com/office/powerpoint/2010/main" val="375602243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D6DF14B8-897F-4616-8081-F46151B749CA}"/>
              </a:ext>
            </a:extLst>
          </p:cNvPr>
          <p:cNvSpPr/>
          <p:nvPr/>
        </p:nvSpPr>
        <p:spPr>
          <a:xfrm>
            <a:off x="678107" y="1298734"/>
            <a:ext cx="10308841"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Jesus came and spoke to them, saying, “All authority has been given to Me in heaven and on earth. </a:t>
            </a:r>
            <a:r>
              <a:rPr lang="en-US" sz="2400" dirty="0">
                <a:latin typeface="Times New Roman" panose="02020603050405020304" pitchFamily="18" charset="0"/>
                <a:cs typeface="Times New Roman" panose="02020603050405020304" pitchFamily="18" charset="0"/>
              </a:rPr>
              <a:t>(Matthew 28:18 NKJV)</a:t>
            </a:r>
          </a:p>
        </p:txBody>
      </p:sp>
      <p:sp>
        <p:nvSpPr>
          <p:cNvPr id="12" name="Rectangle 11">
            <a:extLst>
              <a:ext uri="{FF2B5EF4-FFF2-40B4-BE49-F238E27FC236}">
                <a16:creationId xmlns:a16="http://schemas.microsoft.com/office/drawing/2014/main" id="{7F5DAFA6-2BCB-404D-8D75-7B1232AB30F6}"/>
              </a:ext>
            </a:extLst>
          </p:cNvPr>
          <p:cNvSpPr/>
          <p:nvPr/>
        </p:nvSpPr>
        <p:spPr>
          <a:xfrm>
            <a:off x="544743" y="3274049"/>
            <a:ext cx="10308841" cy="317009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as many as received Him, to them He gave the </a:t>
            </a:r>
            <a:r>
              <a:rPr lang="en-US" sz="4000" b="1" i="1" dirty="0">
                <a:latin typeface="Times New Roman" panose="02020603050405020304" pitchFamily="18" charset="0"/>
                <a:cs typeface="Times New Roman" panose="02020603050405020304" pitchFamily="18" charset="0"/>
              </a:rPr>
              <a:t>authority</a:t>
            </a:r>
            <a:r>
              <a:rPr lang="en-US" sz="4000" b="1" i="1" dirty="0">
                <a:solidFill>
                  <a:srgbClr val="FAA336"/>
                </a:solidFill>
                <a:latin typeface="Times New Roman" panose="02020603050405020304" pitchFamily="18" charset="0"/>
                <a:cs typeface="Times New Roman" panose="02020603050405020304" pitchFamily="18" charset="0"/>
              </a:rPr>
              <a:t> to become children of God, to those who believe in His name: who were born, not of blood, nor of the will of the flesh, nor of the will of man, but of God.  </a:t>
            </a:r>
            <a:r>
              <a:rPr lang="en-US" sz="2000" dirty="0">
                <a:latin typeface="Times New Roman" panose="02020603050405020304" pitchFamily="18" charset="0"/>
                <a:cs typeface="Times New Roman" panose="02020603050405020304" pitchFamily="18" charset="0"/>
              </a:rPr>
              <a:t>(John 1:12 NKJV)</a:t>
            </a:r>
          </a:p>
        </p:txBody>
      </p:sp>
      <p:sp>
        <p:nvSpPr>
          <p:cNvPr id="13" name="TextBox 12">
            <a:extLst>
              <a:ext uri="{FF2B5EF4-FFF2-40B4-BE49-F238E27FC236}">
                <a16:creationId xmlns:a16="http://schemas.microsoft.com/office/drawing/2014/main" id="{473F0DFE-861F-45A8-A3AD-157F63EF8A79}"/>
              </a:ext>
            </a:extLst>
          </p:cNvPr>
          <p:cNvSpPr txBox="1"/>
          <p:nvPr/>
        </p:nvSpPr>
        <p:spPr>
          <a:xfrm>
            <a:off x="678107" y="1909039"/>
            <a:ext cx="2305264"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authority</a:t>
            </a:r>
            <a:endParaRPr lang="en-US" dirty="0"/>
          </a:p>
        </p:txBody>
      </p:sp>
    </p:spTree>
    <p:extLst>
      <p:ext uri="{BB962C8B-B14F-4D97-AF65-F5344CB8AC3E}">
        <p14:creationId xmlns:p14="http://schemas.microsoft.com/office/powerpoint/2010/main" val="30237064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838199" y="1325563"/>
            <a:ext cx="10308841"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Behold, I give you the authority to trample on serpents and scorpions, and over all the power of the enemy, and nothing shall by any means hurt you. </a:t>
            </a:r>
            <a:r>
              <a:rPr lang="en-US" sz="2000" dirty="0">
                <a:latin typeface="Times New Roman" panose="02020603050405020304" pitchFamily="18" charset="0"/>
                <a:cs typeface="Times New Roman" panose="02020603050405020304" pitchFamily="18" charset="0"/>
              </a:rPr>
              <a:t>(Luke 10:19 (NKJV)</a:t>
            </a:r>
          </a:p>
        </p:txBody>
      </p:sp>
      <p:sp>
        <p:nvSpPr>
          <p:cNvPr id="14" name="TextBox 13">
            <a:extLst>
              <a:ext uri="{FF2B5EF4-FFF2-40B4-BE49-F238E27FC236}">
                <a16:creationId xmlns:a16="http://schemas.microsoft.com/office/drawing/2014/main" id="{1E2B9DBB-CD13-45A0-AE91-D4183B017C25}"/>
              </a:ext>
            </a:extLst>
          </p:cNvPr>
          <p:cNvSpPr txBox="1"/>
          <p:nvPr/>
        </p:nvSpPr>
        <p:spPr>
          <a:xfrm>
            <a:off x="5552753" y="1320920"/>
            <a:ext cx="2305264"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authority</a:t>
            </a:r>
            <a:endParaRPr lang="en-US" dirty="0"/>
          </a:p>
        </p:txBody>
      </p:sp>
      <p:sp>
        <p:nvSpPr>
          <p:cNvPr id="15" name="Rectangle 14">
            <a:extLst>
              <a:ext uri="{FF2B5EF4-FFF2-40B4-BE49-F238E27FC236}">
                <a16:creationId xmlns:a16="http://schemas.microsoft.com/office/drawing/2014/main" id="{7FFAD8C9-B2C0-472B-8B4D-157ECBA68D14}"/>
              </a:ext>
            </a:extLst>
          </p:cNvPr>
          <p:cNvSpPr/>
          <p:nvPr/>
        </p:nvSpPr>
        <p:spPr>
          <a:xfrm>
            <a:off x="730321" y="4049575"/>
            <a:ext cx="10308841"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I will give you the keys of the kingdom of heaven, and whatever you bind on earth will be bound in heaven, and whatever you loose on earth will be loosed in heaven.” </a:t>
            </a:r>
            <a:r>
              <a:rPr lang="en-US" sz="2000" dirty="0">
                <a:latin typeface="Times New Roman" panose="02020603050405020304" pitchFamily="18" charset="0"/>
                <a:cs typeface="Times New Roman" panose="02020603050405020304" pitchFamily="18" charset="0"/>
              </a:rPr>
              <a:t>(Matthew 16:19 NKJV)</a:t>
            </a:r>
          </a:p>
        </p:txBody>
      </p:sp>
    </p:spTree>
    <p:extLst>
      <p:ext uri="{BB962C8B-B14F-4D97-AF65-F5344CB8AC3E}">
        <p14:creationId xmlns:p14="http://schemas.microsoft.com/office/powerpoint/2010/main" val="373789746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endParaRPr lang="en-US" sz="6600" b="1" dirty="0">
              <a:solidFill>
                <a:srgbClr val="00B0F0"/>
              </a:solidFill>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D6DF14B8-897F-4616-8081-F46151B749CA}"/>
              </a:ext>
            </a:extLst>
          </p:cNvPr>
          <p:cNvSpPr/>
          <p:nvPr/>
        </p:nvSpPr>
        <p:spPr>
          <a:xfrm>
            <a:off x="261992" y="1653192"/>
            <a:ext cx="11476234" cy="3170099"/>
          </a:xfrm>
          <a:prstGeom prst="rect">
            <a:avLst/>
          </a:prstGeom>
        </p:spPr>
        <p:txBody>
          <a:bodyPr wrap="square">
            <a:spAutoFit/>
          </a:bodyPr>
          <a:lstStyle/>
          <a:p>
            <a:pPr marL="0" marR="0">
              <a:spcBef>
                <a:spcPts val="0"/>
              </a:spcBef>
              <a:spcAft>
                <a:spcPts val="0"/>
              </a:spcAft>
              <a:tabLst>
                <a:tab pos="4721860" algn="l"/>
              </a:tabLst>
            </a:pPr>
            <a:r>
              <a:rPr lang="en-US" sz="4000" dirty="0">
                <a:effectLst/>
                <a:latin typeface="Times New Roman" panose="02020603050405020304" pitchFamily="18" charset="0"/>
                <a:ea typeface="Calibri" panose="020F0502020204030204" pitchFamily="34" charset="0"/>
                <a:cs typeface="Microsoft Himalaya" panose="01010100010101010101" pitchFamily="2" charset="0"/>
              </a:rPr>
              <a:t>Jesus stated emphatically that the kingdom of God was not a matter of external observation but a matter of internal realization. It would be inherent within His people. It would not be outward institution-based but rather inward people-based. </a:t>
            </a:r>
          </a:p>
        </p:txBody>
      </p:sp>
    </p:spTree>
    <p:extLst>
      <p:ext uri="{BB962C8B-B14F-4D97-AF65-F5344CB8AC3E}">
        <p14:creationId xmlns:p14="http://schemas.microsoft.com/office/powerpoint/2010/main" val="2226475378"/>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sought</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593954" y="1495745"/>
            <a:ext cx="11704213"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Do you not know that you are the temple of God and that the Spirit of God dwells in you? </a:t>
            </a:r>
            <a:r>
              <a:rPr lang="en-US" sz="2000" dirty="0">
                <a:latin typeface="Times New Roman" panose="02020603050405020304" pitchFamily="18" charset="0"/>
                <a:cs typeface="Times New Roman" panose="02020603050405020304" pitchFamily="18" charset="0"/>
              </a:rPr>
              <a:t>(1 Corinthians 3:16 NKJV)</a:t>
            </a:r>
          </a:p>
        </p:txBody>
      </p:sp>
      <p:sp>
        <p:nvSpPr>
          <p:cNvPr id="7" name="Rectangle 6">
            <a:extLst>
              <a:ext uri="{FF2B5EF4-FFF2-40B4-BE49-F238E27FC236}">
                <a16:creationId xmlns:a16="http://schemas.microsoft.com/office/drawing/2014/main" id="{4ABD4678-3B51-49D6-ABC0-065130B6DED5}"/>
              </a:ext>
            </a:extLst>
          </p:cNvPr>
          <p:cNvSpPr/>
          <p:nvPr/>
        </p:nvSpPr>
        <p:spPr>
          <a:xfrm>
            <a:off x="496349" y="3276540"/>
            <a:ext cx="11704213" cy="286232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Do you not know that your body is a temple of the Holy Spirit, who is in you, whom you have received from God? You are not your own; you were bought at a price. Therefore honor God with your body.</a:t>
            </a:r>
          </a:p>
          <a:p>
            <a:r>
              <a:rPr lang="en-US" sz="2000" dirty="0">
                <a:latin typeface="Times New Roman" panose="02020603050405020304" pitchFamily="18" charset="0"/>
                <a:cs typeface="Times New Roman" panose="02020603050405020304" pitchFamily="18" charset="0"/>
              </a:rPr>
              <a:t>(1 Corinthians 6:19 NIV)</a:t>
            </a:r>
          </a:p>
        </p:txBody>
      </p:sp>
    </p:spTree>
    <p:extLst>
      <p:ext uri="{BB962C8B-B14F-4D97-AF65-F5344CB8AC3E}">
        <p14:creationId xmlns:p14="http://schemas.microsoft.com/office/powerpoint/2010/main" val="3863076277"/>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766004" y="6431833"/>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realized</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7" name="Rectangle 6">
            <a:extLst>
              <a:ext uri="{FF2B5EF4-FFF2-40B4-BE49-F238E27FC236}">
                <a16:creationId xmlns:a16="http://schemas.microsoft.com/office/drawing/2014/main" id="{4ABD4678-3B51-49D6-ABC0-065130B6DED5}"/>
              </a:ext>
            </a:extLst>
          </p:cNvPr>
          <p:cNvSpPr/>
          <p:nvPr/>
        </p:nvSpPr>
        <p:spPr>
          <a:xfrm>
            <a:off x="383333" y="992640"/>
            <a:ext cx="11704213"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you are a chosen generation, a royal priesthood, a holy nation, His own special people, that you may proclaim the praises of Him who called you out of darkness into His marvelous light; </a:t>
            </a:r>
            <a:r>
              <a:rPr lang="en-US" sz="2000" dirty="0">
                <a:latin typeface="Times New Roman" panose="02020603050405020304" pitchFamily="18" charset="0"/>
                <a:cs typeface="Times New Roman" panose="02020603050405020304" pitchFamily="18" charset="0"/>
              </a:rPr>
              <a:t>(1 Peter 2:9 NKJV)</a:t>
            </a:r>
          </a:p>
        </p:txBody>
      </p:sp>
      <p:sp>
        <p:nvSpPr>
          <p:cNvPr id="9" name="TextBox 8">
            <a:extLst>
              <a:ext uri="{FF2B5EF4-FFF2-40B4-BE49-F238E27FC236}">
                <a16:creationId xmlns:a16="http://schemas.microsoft.com/office/drawing/2014/main" id="{F874B2D1-5002-4352-A9DB-A8AD5C88503A}"/>
              </a:ext>
            </a:extLst>
          </p:cNvPr>
          <p:cNvSpPr txBox="1"/>
          <p:nvPr/>
        </p:nvSpPr>
        <p:spPr>
          <a:xfrm>
            <a:off x="429567" y="3547185"/>
            <a:ext cx="290953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 am chosen </a:t>
            </a:r>
          </a:p>
        </p:txBody>
      </p:sp>
      <p:sp>
        <p:nvSpPr>
          <p:cNvPr id="10" name="TextBox 9">
            <a:extLst>
              <a:ext uri="{FF2B5EF4-FFF2-40B4-BE49-F238E27FC236}">
                <a16:creationId xmlns:a16="http://schemas.microsoft.com/office/drawing/2014/main" id="{93F2911A-812A-4533-AAB1-EB6DDEE5F262}"/>
              </a:ext>
            </a:extLst>
          </p:cNvPr>
          <p:cNvSpPr txBox="1"/>
          <p:nvPr/>
        </p:nvSpPr>
        <p:spPr>
          <a:xfrm>
            <a:off x="383333" y="4116571"/>
            <a:ext cx="34302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 am of royalty</a:t>
            </a:r>
          </a:p>
        </p:txBody>
      </p:sp>
      <p:sp>
        <p:nvSpPr>
          <p:cNvPr id="11" name="TextBox 10">
            <a:extLst>
              <a:ext uri="{FF2B5EF4-FFF2-40B4-BE49-F238E27FC236}">
                <a16:creationId xmlns:a16="http://schemas.microsoft.com/office/drawing/2014/main" id="{B78E2057-5C7D-417B-9B64-BAFB8C61C28B}"/>
              </a:ext>
            </a:extLst>
          </p:cNvPr>
          <p:cNvSpPr txBox="1"/>
          <p:nvPr/>
        </p:nvSpPr>
        <p:spPr>
          <a:xfrm>
            <a:off x="383333" y="4728906"/>
            <a:ext cx="353112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 am set apart</a:t>
            </a:r>
          </a:p>
        </p:txBody>
      </p:sp>
      <p:sp>
        <p:nvSpPr>
          <p:cNvPr id="13" name="TextBox 12">
            <a:extLst>
              <a:ext uri="{FF2B5EF4-FFF2-40B4-BE49-F238E27FC236}">
                <a16:creationId xmlns:a16="http://schemas.microsoft.com/office/drawing/2014/main" id="{60BE7802-2B2C-4015-9B6F-B523D63EA4CC}"/>
              </a:ext>
            </a:extLst>
          </p:cNvPr>
          <p:cNvSpPr txBox="1"/>
          <p:nvPr/>
        </p:nvSpPr>
        <p:spPr>
          <a:xfrm>
            <a:off x="438528" y="5393843"/>
            <a:ext cx="29473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 am special </a:t>
            </a:r>
          </a:p>
        </p:txBody>
      </p:sp>
      <p:sp>
        <p:nvSpPr>
          <p:cNvPr id="15" name="TextBox 14">
            <a:extLst>
              <a:ext uri="{FF2B5EF4-FFF2-40B4-BE49-F238E27FC236}">
                <a16:creationId xmlns:a16="http://schemas.microsoft.com/office/drawing/2014/main" id="{D2BD9B88-312D-4CCD-9725-C8CF482CBC04}"/>
              </a:ext>
            </a:extLst>
          </p:cNvPr>
          <p:cNvSpPr txBox="1"/>
          <p:nvPr/>
        </p:nvSpPr>
        <p:spPr>
          <a:xfrm>
            <a:off x="383333" y="6150114"/>
            <a:ext cx="8890999" cy="707886"/>
          </a:xfrm>
          <a:prstGeom prst="rect">
            <a:avLst/>
          </a:prstGeom>
          <a:noFill/>
        </p:spPr>
        <p:txBody>
          <a:bodyPr wrap="square">
            <a:spAutoFit/>
          </a:bodyPr>
          <a:lstStyle/>
          <a:p>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For the sole purpose of reflecting Christ</a:t>
            </a:r>
            <a:endParaRPr lang="en-US" dirty="0"/>
          </a:p>
        </p:txBody>
      </p:sp>
    </p:spTree>
    <p:extLst>
      <p:ext uri="{BB962C8B-B14F-4D97-AF65-F5344CB8AC3E}">
        <p14:creationId xmlns:p14="http://schemas.microsoft.com/office/powerpoint/2010/main" val="255320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D76DEAA-A681-43B0-B44B-5D93AE445720}"/>
              </a:ext>
            </a:extLst>
          </p:cNvPr>
          <p:cNvSpPr txBox="1"/>
          <p:nvPr/>
        </p:nvSpPr>
        <p:spPr>
          <a:xfrm>
            <a:off x="429567" y="3547185"/>
            <a:ext cx="1141696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chosen to be in this school with </a:t>
            </a:r>
            <a:r>
              <a:rPr lang="en-US" sz="4000" b="1" dirty="0">
                <a:latin typeface="Times New Roman" panose="02020603050405020304" pitchFamily="18" charset="0"/>
                <a:cs typeface="Times New Roman" panose="02020603050405020304" pitchFamily="18" charset="0"/>
              </a:rPr>
              <a:t>my students</a:t>
            </a:r>
            <a:endPar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4" name="Footer Placeholder 3"/>
          <p:cNvSpPr>
            <a:spLocks noGrp="1"/>
          </p:cNvSpPr>
          <p:nvPr>
            <p:ph type="ftr" sz="quarter" idx="11"/>
          </p:nvPr>
        </p:nvSpPr>
        <p:spPr>
          <a:xfrm>
            <a:off x="10766004" y="6431833"/>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realized</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7" name="Rectangle 6">
            <a:extLst>
              <a:ext uri="{FF2B5EF4-FFF2-40B4-BE49-F238E27FC236}">
                <a16:creationId xmlns:a16="http://schemas.microsoft.com/office/drawing/2014/main" id="{4ABD4678-3B51-49D6-ABC0-065130B6DED5}"/>
              </a:ext>
            </a:extLst>
          </p:cNvPr>
          <p:cNvSpPr/>
          <p:nvPr/>
        </p:nvSpPr>
        <p:spPr>
          <a:xfrm>
            <a:off x="383333" y="992640"/>
            <a:ext cx="11704213"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you are a chosen generation, a royal priesthood, a holy nation, His own special people, that you may proclaim the praises of Him who called you out of darkness into His marvelous light; </a:t>
            </a:r>
            <a:r>
              <a:rPr lang="en-US" sz="2000" dirty="0">
                <a:latin typeface="Times New Roman" panose="02020603050405020304" pitchFamily="18" charset="0"/>
                <a:cs typeface="Times New Roman" panose="02020603050405020304" pitchFamily="18" charset="0"/>
              </a:rPr>
              <a:t>(1 Peter 2:9 NKJV)</a:t>
            </a:r>
          </a:p>
        </p:txBody>
      </p:sp>
      <p:sp>
        <p:nvSpPr>
          <p:cNvPr id="10" name="TextBox 9">
            <a:extLst>
              <a:ext uri="{FF2B5EF4-FFF2-40B4-BE49-F238E27FC236}">
                <a16:creationId xmlns:a16="http://schemas.microsoft.com/office/drawing/2014/main" id="{93F2911A-812A-4533-AAB1-EB6DDEE5F262}"/>
              </a:ext>
            </a:extLst>
          </p:cNvPr>
          <p:cNvSpPr txBox="1"/>
          <p:nvPr/>
        </p:nvSpPr>
        <p:spPr>
          <a:xfrm>
            <a:off x="383333" y="4116571"/>
            <a:ext cx="34302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 am of royalty</a:t>
            </a:r>
          </a:p>
        </p:txBody>
      </p:sp>
      <p:sp>
        <p:nvSpPr>
          <p:cNvPr id="11" name="TextBox 10">
            <a:extLst>
              <a:ext uri="{FF2B5EF4-FFF2-40B4-BE49-F238E27FC236}">
                <a16:creationId xmlns:a16="http://schemas.microsoft.com/office/drawing/2014/main" id="{B78E2057-5C7D-417B-9B64-BAFB8C61C28B}"/>
              </a:ext>
            </a:extLst>
          </p:cNvPr>
          <p:cNvSpPr txBox="1"/>
          <p:nvPr/>
        </p:nvSpPr>
        <p:spPr>
          <a:xfrm>
            <a:off x="383333" y="4728906"/>
            <a:ext cx="333591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 am set apart</a:t>
            </a:r>
          </a:p>
        </p:txBody>
      </p:sp>
      <p:sp>
        <p:nvSpPr>
          <p:cNvPr id="13" name="TextBox 12">
            <a:extLst>
              <a:ext uri="{FF2B5EF4-FFF2-40B4-BE49-F238E27FC236}">
                <a16:creationId xmlns:a16="http://schemas.microsoft.com/office/drawing/2014/main" id="{60BE7802-2B2C-4015-9B6F-B523D63EA4CC}"/>
              </a:ext>
            </a:extLst>
          </p:cNvPr>
          <p:cNvSpPr txBox="1"/>
          <p:nvPr/>
        </p:nvSpPr>
        <p:spPr>
          <a:xfrm>
            <a:off x="438528" y="5393843"/>
            <a:ext cx="29473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 am special </a:t>
            </a:r>
          </a:p>
        </p:txBody>
      </p:sp>
      <p:sp>
        <p:nvSpPr>
          <p:cNvPr id="15" name="TextBox 14">
            <a:extLst>
              <a:ext uri="{FF2B5EF4-FFF2-40B4-BE49-F238E27FC236}">
                <a16:creationId xmlns:a16="http://schemas.microsoft.com/office/drawing/2014/main" id="{D2BD9B88-312D-4CCD-9725-C8CF482CBC04}"/>
              </a:ext>
            </a:extLst>
          </p:cNvPr>
          <p:cNvSpPr txBox="1"/>
          <p:nvPr/>
        </p:nvSpPr>
        <p:spPr>
          <a:xfrm>
            <a:off x="383333" y="6150114"/>
            <a:ext cx="8890999" cy="707886"/>
          </a:xfrm>
          <a:prstGeom prst="rect">
            <a:avLst/>
          </a:prstGeom>
          <a:noFill/>
        </p:spPr>
        <p:txBody>
          <a:bodyPr wrap="square">
            <a:spAutoFit/>
          </a:bodyPr>
          <a:lstStyle/>
          <a:p>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For the sole purpose of reflecting Christ</a:t>
            </a:r>
            <a:endParaRPr lang="en-US" dirty="0"/>
          </a:p>
        </p:txBody>
      </p:sp>
    </p:spTree>
    <p:extLst>
      <p:ext uri="{BB962C8B-B14F-4D97-AF65-F5344CB8AC3E}">
        <p14:creationId xmlns:p14="http://schemas.microsoft.com/office/powerpoint/2010/main" val="23529294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D76DEAA-A681-43B0-B44B-5D93AE445720}"/>
              </a:ext>
            </a:extLst>
          </p:cNvPr>
          <p:cNvSpPr txBox="1"/>
          <p:nvPr/>
        </p:nvSpPr>
        <p:spPr>
          <a:xfrm>
            <a:off x="429567" y="3547185"/>
            <a:ext cx="1141696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I am chosen to be in this school with </a:t>
            </a:r>
            <a:r>
              <a:rPr lang="en-US" sz="4000" b="1" dirty="0">
                <a:latin typeface="Times New Roman" panose="02020603050405020304" pitchFamily="18" charset="0"/>
                <a:cs typeface="Times New Roman" panose="02020603050405020304" pitchFamily="18" charset="0"/>
              </a:rPr>
              <a:t>my students</a:t>
            </a:r>
            <a:endParaRPr kumimoji="0" lang="en-US" sz="40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10766004" y="6431833"/>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realized</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7" name="Rectangle 6">
            <a:extLst>
              <a:ext uri="{FF2B5EF4-FFF2-40B4-BE49-F238E27FC236}">
                <a16:creationId xmlns:a16="http://schemas.microsoft.com/office/drawing/2014/main" id="{4ABD4678-3B51-49D6-ABC0-065130B6DED5}"/>
              </a:ext>
            </a:extLst>
          </p:cNvPr>
          <p:cNvSpPr/>
          <p:nvPr/>
        </p:nvSpPr>
        <p:spPr>
          <a:xfrm>
            <a:off x="383333" y="992640"/>
            <a:ext cx="11704213"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you are a chosen generation, a royal priesthood, a holy nation, His own special people, that you may proclaim the praises of Him who called you out of darkness into His marvelous light; </a:t>
            </a:r>
            <a:r>
              <a:rPr lang="en-US" sz="2000" dirty="0">
                <a:latin typeface="Times New Roman" panose="02020603050405020304" pitchFamily="18" charset="0"/>
                <a:cs typeface="Times New Roman" panose="02020603050405020304" pitchFamily="18" charset="0"/>
              </a:rPr>
              <a:t>(1 Peter 2:9 NKJV)</a:t>
            </a:r>
          </a:p>
        </p:txBody>
      </p:sp>
      <p:sp>
        <p:nvSpPr>
          <p:cNvPr id="11" name="TextBox 10">
            <a:extLst>
              <a:ext uri="{FF2B5EF4-FFF2-40B4-BE49-F238E27FC236}">
                <a16:creationId xmlns:a16="http://schemas.microsoft.com/office/drawing/2014/main" id="{B78E2057-5C7D-417B-9B64-BAFB8C61C28B}"/>
              </a:ext>
            </a:extLst>
          </p:cNvPr>
          <p:cNvSpPr txBox="1"/>
          <p:nvPr/>
        </p:nvSpPr>
        <p:spPr>
          <a:xfrm>
            <a:off x="383333" y="4728906"/>
            <a:ext cx="347461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 am set apart</a:t>
            </a:r>
          </a:p>
        </p:txBody>
      </p:sp>
      <p:sp>
        <p:nvSpPr>
          <p:cNvPr id="13" name="TextBox 12">
            <a:extLst>
              <a:ext uri="{FF2B5EF4-FFF2-40B4-BE49-F238E27FC236}">
                <a16:creationId xmlns:a16="http://schemas.microsoft.com/office/drawing/2014/main" id="{60BE7802-2B2C-4015-9B6F-B523D63EA4CC}"/>
              </a:ext>
            </a:extLst>
          </p:cNvPr>
          <p:cNvSpPr txBox="1"/>
          <p:nvPr/>
        </p:nvSpPr>
        <p:spPr>
          <a:xfrm>
            <a:off x="438528" y="5393843"/>
            <a:ext cx="29473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 am special </a:t>
            </a:r>
          </a:p>
        </p:txBody>
      </p:sp>
      <p:sp>
        <p:nvSpPr>
          <p:cNvPr id="15" name="TextBox 14">
            <a:extLst>
              <a:ext uri="{FF2B5EF4-FFF2-40B4-BE49-F238E27FC236}">
                <a16:creationId xmlns:a16="http://schemas.microsoft.com/office/drawing/2014/main" id="{D2BD9B88-312D-4CCD-9725-C8CF482CBC04}"/>
              </a:ext>
            </a:extLst>
          </p:cNvPr>
          <p:cNvSpPr txBox="1"/>
          <p:nvPr/>
        </p:nvSpPr>
        <p:spPr>
          <a:xfrm>
            <a:off x="383333" y="6150114"/>
            <a:ext cx="8890999" cy="707886"/>
          </a:xfrm>
          <a:prstGeom prst="rect">
            <a:avLst/>
          </a:prstGeom>
          <a:noFill/>
        </p:spPr>
        <p:txBody>
          <a:bodyPr wrap="square">
            <a:spAutoFit/>
          </a:bodyPr>
          <a:lstStyle/>
          <a:p>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For the sole purpose of reflecting Christ</a:t>
            </a:r>
            <a:endParaRPr lang="en-US" dirty="0"/>
          </a:p>
        </p:txBody>
      </p:sp>
      <p:sp>
        <p:nvSpPr>
          <p:cNvPr id="14" name="TextBox 13">
            <a:extLst>
              <a:ext uri="{FF2B5EF4-FFF2-40B4-BE49-F238E27FC236}">
                <a16:creationId xmlns:a16="http://schemas.microsoft.com/office/drawing/2014/main" id="{B8BCF584-9291-4A0A-8AFC-4CD99A2C0270}"/>
              </a:ext>
            </a:extLst>
          </p:cNvPr>
          <p:cNvSpPr txBox="1"/>
          <p:nvPr/>
        </p:nvSpPr>
        <p:spPr>
          <a:xfrm>
            <a:off x="406449" y="4138046"/>
            <a:ext cx="114631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I am a royal representative of Christ in </a:t>
            </a:r>
            <a:r>
              <a:rPr lang="en-US" sz="4000" b="1" dirty="0">
                <a:latin typeface="Times New Roman" panose="02020603050405020304" pitchFamily="18" charset="0"/>
                <a:cs typeface="Times New Roman" panose="02020603050405020304" pitchFamily="18" charset="0"/>
              </a:rPr>
              <a:t>my</a:t>
            </a:r>
            <a:r>
              <a:rPr kumimoji="0" lang="en-US" sz="40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building</a:t>
            </a:r>
          </a:p>
        </p:txBody>
      </p:sp>
    </p:spTree>
    <p:extLst>
      <p:ext uri="{BB962C8B-B14F-4D97-AF65-F5344CB8AC3E}">
        <p14:creationId xmlns:p14="http://schemas.microsoft.com/office/powerpoint/2010/main" val="3917549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D76DEAA-A681-43B0-B44B-5D93AE445720}"/>
              </a:ext>
            </a:extLst>
          </p:cNvPr>
          <p:cNvSpPr txBox="1"/>
          <p:nvPr/>
        </p:nvSpPr>
        <p:spPr>
          <a:xfrm>
            <a:off x="429567" y="3547185"/>
            <a:ext cx="1141696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chosen to be in this school with </a:t>
            </a:r>
            <a:r>
              <a:rPr lang="en-US" sz="4000" b="1" dirty="0">
                <a:latin typeface="Times New Roman" panose="02020603050405020304" pitchFamily="18" charset="0"/>
                <a:cs typeface="Times New Roman" panose="02020603050405020304" pitchFamily="18" charset="0"/>
              </a:rPr>
              <a:t>my students</a:t>
            </a:r>
            <a:endPar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6" name="TextBox 15">
            <a:extLst>
              <a:ext uri="{FF2B5EF4-FFF2-40B4-BE49-F238E27FC236}">
                <a16:creationId xmlns:a16="http://schemas.microsoft.com/office/drawing/2014/main" id="{5EEBAED1-C95C-413E-8A8F-F12502F130DC}"/>
              </a:ext>
            </a:extLst>
          </p:cNvPr>
          <p:cNvSpPr txBox="1"/>
          <p:nvPr/>
        </p:nvSpPr>
        <p:spPr>
          <a:xfrm>
            <a:off x="383333" y="4728906"/>
            <a:ext cx="11611746"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uniquely set apart from all others for a purpose</a:t>
            </a:r>
          </a:p>
        </p:txBody>
      </p:sp>
      <p:sp>
        <p:nvSpPr>
          <p:cNvPr id="4" name="Footer Placeholder 3"/>
          <p:cNvSpPr>
            <a:spLocks noGrp="1"/>
          </p:cNvSpPr>
          <p:nvPr>
            <p:ph type="ftr" sz="quarter" idx="11"/>
          </p:nvPr>
        </p:nvSpPr>
        <p:spPr>
          <a:xfrm>
            <a:off x="10766004" y="6431833"/>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realized</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7" name="Rectangle 6">
            <a:extLst>
              <a:ext uri="{FF2B5EF4-FFF2-40B4-BE49-F238E27FC236}">
                <a16:creationId xmlns:a16="http://schemas.microsoft.com/office/drawing/2014/main" id="{4ABD4678-3B51-49D6-ABC0-065130B6DED5}"/>
              </a:ext>
            </a:extLst>
          </p:cNvPr>
          <p:cNvSpPr/>
          <p:nvPr/>
        </p:nvSpPr>
        <p:spPr>
          <a:xfrm>
            <a:off x="383333" y="992640"/>
            <a:ext cx="11704213"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you are a chosen generation, a royal priesthood, a holy nation, His own special people, that you may proclaim the praises of Him who called you out of darkness into His marvelous light; </a:t>
            </a:r>
            <a:r>
              <a:rPr lang="en-US" sz="2000" dirty="0">
                <a:latin typeface="Times New Roman" panose="02020603050405020304" pitchFamily="18" charset="0"/>
                <a:cs typeface="Times New Roman" panose="02020603050405020304" pitchFamily="18" charset="0"/>
              </a:rPr>
              <a:t>(1 Peter 2:9 NKJV)</a:t>
            </a:r>
          </a:p>
        </p:txBody>
      </p:sp>
      <p:sp>
        <p:nvSpPr>
          <p:cNvPr id="13" name="TextBox 12">
            <a:extLst>
              <a:ext uri="{FF2B5EF4-FFF2-40B4-BE49-F238E27FC236}">
                <a16:creationId xmlns:a16="http://schemas.microsoft.com/office/drawing/2014/main" id="{60BE7802-2B2C-4015-9B6F-B523D63EA4CC}"/>
              </a:ext>
            </a:extLst>
          </p:cNvPr>
          <p:cNvSpPr txBox="1"/>
          <p:nvPr/>
        </p:nvSpPr>
        <p:spPr>
          <a:xfrm>
            <a:off x="438528" y="5393843"/>
            <a:ext cx="29473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 am special </a:t>
            </a:r>
          </a:p>
        </p:txBody>
      </p:sp>
      <p:sp>
        <p:nvSpPr>
          <p:cNvPr id="15" name="TextBox 14">
            <a:extLst>
              <a:ext uri="{FF2B5EF4-FFF2-40B4-BE49-F238E27FC236}">
                <a16:creationId xmlns:a16="http://schemas.microsoft.com/office/drawing/2014/main" id="{D2BD9B88-312D-4CCD-9725-C8CF482CBC04}"/>
              </a:ext>
            </a:extLst>
          </p:cNvPr>
          <p:cNvSpPr txBox="1"/>
          <p:nvPr/>
        </p:nvSpPr>
        <p:spPr>
          <a:xfrm>
            <a:off x="383333" y="6150114"/>
            <a:ext cx="8890999" cy="707886"/>
          </a:xfrm>
          <a:prstGeom prst="rect">
            <a:avLst/>
          </a:prstGeom>
          <a:noFill/>
        </p:spPr>
        <p:txBody>
          <a:bodyPr wrap="square">
            <a:spAutoFit/>
          </a:bodyPr>
          <a:lstStyle/>
          <a:p>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For the sole purpose of reflecting Christ</a:t>
            </a:r>
            <a:endParaRPr lang="en-US" dirty="0"/>
          </a:p>
        </p:txBody>
      </p:sp>
      <p:sp>
        <p:nvSpPr>
          <p:cNvPr id="14" name="TextBox 13">
            <a:extLst>
              <a:ext uri="{FF2B5EF4-FFF2-40B4-BE49-F238E27FC236}">
                <a16:creationId xmlns:a16="http://schemas.microsoft.com/office/drawing/2014/main" id="{B8BCF584-9291-4A0A-8AFC-4CD99A2C0270}"/>
              </a:ext>
            </a:extLst>
          </p:cNvPr>
          <p:cNvSpPr txBox="1"/>
          <p:nvPr/>
        </p:nvSpPr>
        <p:spPr>
          <a:xfrm>
            <a:off x="406449" y="4138046"/>
            <a:ext cx="11681097"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a royal representative of Christ in </a:t>
            </a:r>
            <a:r>
              <a:rPr lang="en-US" sz="4000" b="1" dirty="0">
                <a:latin typeface="Times New Roman" panose="02020603050405020304" pitchFamily="18" charset="0"/>
                <a:cs typeface="Times New Roman" panose="02020603050405020304" pitchFamily="18" charset="0"/>
              </a:rPr>
              <a:t>my</a:t>
            </a: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building</a:t>
            </a:r>
          </a:p>
        </p:txBody>
      </p:sp>
    </p:spTree>
    <p:extLst>
      <p:ext uri="{BB962C8B-B14F-4D97-AF65-F5344CB8AC3E}">
        <p14:creationId xmlns:p14="http://schemas.microsoft.com/office/powerpoint/2010/main" val="1632351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D76DEAA-A681-43B0-B44B-5D93AE445720}"/>
              </a:ext>
            </a:extLst>
          </p:cNvPr>
          <p:cNvSpPr txBox="1"/>
          <p:nvPr/>
        </p:nvSpPr>
        <p:spPr>
          <a:xfrm>
            <a:off x="429567" y="3547185"/>
            <a:ext cx="1141696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chosen to be in this school with </a:t>
            </a:r>
            <a:r>
              <a:rPr lang="en-US" sz="4000" b="1" dirty="0">
                <a:latin typeface="Times New Roman" panose="02020603050405020304" pitchFamily="18" charset="0"/>
                <a:cs typeface="Times New Roman" panose="02020603050405020304" pitchFamily="18" charset="0"/>
              </a:rPr>
              <a:t>my students</a:t>
            </a:r>
            <a:endPar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9" name="TextBox 18">
            <a:extLst>
              <a:ext uri="{FF2B5EF4-FFF2-40B4-BE49-F238E27FC236}">
                <a16:creationId xmlns:a16="http://schemas.microsoft.com/office/drawing/2014/main" id="{0E677F00-A88A-4DEE-8F19-EC5FDF5DCF15}"/>
              </a:ext>
            </a:extLst>
          </p:cNvPr>
          <p:cNvSpPr txBox="1"/>
          <p:nvPr/>
        </p:nvSpPr>
        <p:spPr>
          <a:xfrm>
            <a:off x="429567" y="5393843"/>
            <a:ext cx="9852917"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special and bring a special gift to bear</a:t>
            </a:r>
          </a:p>
        </p:txBody>
      </p:sp>
      <p:sp>
        <p:nvSpPr>
          <p:cNvPr id="16" name="TextBox 15">
            <a:extLst>
              <a:ext uri="{FF2B5EF4-FFF2-40B4-BE49-F238E27FC236}">
                <a16:creationId xmlns:a16="http://schemas.microsoft.com/office/drawing/2014/main" id="{5EEBAED1-C95C-413E-8A8F-F12502F130DC}"/>
              </a:ext>
            </a:extLst>
          </p:cNvPr>
          <p:cNvSpPr txBox="1"/>
          <p:nvPr/>
        </p:nvSpPr>
        <p:spPr>
          <a:xfrm>
            <a:off x="383332" y="4728906"/>
            <a:ext cx="1170421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uniquely set apart from all others for a purpose</a:t>
            </a:r>
          </a:p>
        </p:txBody>
      </p:sp>
      <p:sp>
        <p:nvSpPr>
          <p:cNvPr id="4" name="Footer Placeholder 3"/>
          <p:cNvSpPr>
            <a:spLocks noGrp="1"/>
          </p:cNvSpPr>
          <p:nvPr>
            <p:ph type="ftr" sz="quarter" idx="11"/>
          </p:nvPr>
        </p:nvSpPr>
        <p:spPr>
          <a:xfrm>
            <a:off x="10766004" y="6431833"/>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realized</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7" name="Rectangle 6">
            <a:extLst>
              <a:ext uri="{FF2B5EF4-FFF2-40B4-BE49-F238E27FC236}">
                <a16:creationId xmlns:a16="http://schemas.microsoft.com/office/drawing/2014/main" id="{4ABD4678-3B51-49D6-ABC0-065130B6DED5}"/>
              </a:ext>
            </a:extLst>
          </p:cNvPr>
          <p:cNvSpPr/>
          <p:nvPr/>
        </p:nvSpPr>
        <p:spPr>
          <a:xfrm>
            <a:off x="383333" y="992640"/>
            <a:ext cx="11704213"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you are a chosen generation, a royal priesthood, a holy nation, His own special people, that you may proclaim the praises of Him who called you out of darkness into His marvelous light; </a:t>
            </a:r>
            <a:r>
              <a:rPr lang="en-US" sz="2000" dirty="0">
                <a:latin typeface="Times New Roman" panose="02020603050405020304" pitchFamily="18" charset="0"/>
                <a:cs typeface="Times New Roman" panose="02020603050405020304" pitchFamily="18" charset="0"/>
              </a:rPr>
              <a:t>(1 Peter 2:9 NKJV)</a:t>
            </a:r>
          </a:p>
        </p:txBody>
      </p:sp>
      <p:sp>
        <p:nvSpPr>
          <p:cNvPr id="15" name="TextBox 14">
            <a:extLst>
              <a:ext uri="{FF2B5EF4-FFF2-40B4-BE49-F238E27FC236}">
                <a16:creationId xmlns:a16="http://schemas.microsoft.com/office/drawing/2014/main" id="{D2BD9B88-312D-4CCD-9725-C8CF482CBC04}"/>
              </a:ext>
            </a:extLst>
          </p:cNvPr>
          <p:cNvSpPr txBox="1"/>
          <p:nvPr/>
        </p:nvSpPr>
        <p:spPr>
          <a:xfrm>
            <a:off x="383333" y="6150114"/>
            <a:ext cx="8890999" cy="707886"/>
          </a:xfrm>
          <a:prstGeom prst="rect">
            <a:avLst/>
          </a:prstGeom>
          <a:noFill/>
        </p:spPr>
        <p:txBody>
          <a:bodyPr wrap="square">
            <a:spAutoFit/>
          </a:bodyPr>
          <a:lstStyle/>
          <a:p>
            <a:r>
              <a:rPr kumimoji="0" lang="en-US" sz="4000" b="1"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For the sole purpose of reflecting Christ</a:t>
            </a:r>
            <a:endParaRPr lang="en-US" dirty="0"/>
          </a:p>
        </p:txBody>
      </p:sp>
      <p:sp>
        <p:nvSpPr>
          <p:cNvPr id="14" name="TextBox 13">
            <a:extLst>
              <a:ext uri="{FF2B5EF4-FFF2-40B4-BE49-F238E27FC236}">
                <a16:creationId xmlns:a16="http://schemas.microsoft.com/office/drawing/2014/main" id="{B8BCF584-9291-4A0A-8AFC-4CD99A2C0270}"/>
              </a:ext>
            </a:extLst>
          </p:cNvPr>
          <p:cNvSpPr txBox="1"/>
          <p:nvPr/>
        </p:nvSpPr>
        <p:spPr>
          <a:xfrm>
            <a:off x="406449" y="4138046"/>
            <a:ext cx="11506436"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a royal representative of Christ in </a:t>
            </a:r>
            <a:r>
              <a:rPr lang="en-US" sz="4000" b="1" dirty="0">
                <a:latin typeface="Times New Roman" panose="02020603050405020304" pitchFamily="18" charset="0"/>
                <a:cs typeface="Times New Roman" panose="02020603050405020304" pitchFamily="18" charset="0"/>
              </a:rPr>
              <a:t>my</a:t>
            </a: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building</a:t>
            </a:r>
          </a:p>
        </p:txBody>
      </p:sp>
    </p:spTree>
    <p:extLst>
      <p:ext uri="{BB962C8B-B14F-4D97-AF65-F5344CB8AC3E}">
        <p14:creationId xmlns:p14="http://schemas.microsoft.com/office/powerpoint/2010/main" val="4014326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D76DEAA-A681-43B0-B44B-5D93AE445720}"/>
              </a:ext>
            </a:extLst>
          </p:cNvPr>
          <p:cNvSpPr txBox="1"/>
          <p:nvPr/>
        </p:nvSpPr>
        <p:spPr>
          <a:xfrm>
            <a:off x="429567" y="3547185"/>
            <a:ext cx="1141696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chosen to be in this school with </a:t>
            </a:r>
            <a:r>
              <a:rPr lang="en-US" sz="4000" b="1" dirty="0">
                <a:latin typeface="Times New Roman" panose="02020603050405020304" pitchFamily="18" charset="0"/>
                <a:cs typeface="Times New Roman" panose="02020603050405020304" pitchFamily="18" charset="0"/>
              </a:rPr>
              <a:t>my students</a:t>
            </a:r>
            <a:endPar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9" name="TextBox 18">
            <a:extLst>
              <a:ext uri="{FF2B5EF4-FFF2-40B4-BE49-F238E27FC236}">
                <a16:creationId xmlns:a16="http://schemas.microsoft.com/office/drawing/2014/main" id="{0E677F00-A88A-4DEE-8F19-EC5FDF5DCF15}"/>
              </a:ext>
            </a:extLst>
          </p:cNvPr>
          <p:cNvSpPr txBox="1"/>
          <p:nvPr/>
        </p:nvSpPr>
        <p:spPr>
          <a:xfrm>
            <a:off x="429567" y="5393843"/>
            <a:ext cx="9852917"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special and bring a special gift to bear</a:t>
            </a:r>
          </a:p>
        </p:txBody>
      </p:sp>
      <p:sp>
        <p:nvSpPr>
          <p:cNvPr id="16" name="TextBox 15">
            <a:extLst>
              <a:ext uri="{FF2B5EF4-FFF2-40B4-BE49-F238E27FC236}">
                <a16:creationId xmlns:a16="http://schemas.microsoft.com/office/drawing/2014/main" id="{5EEBAED1-C95C-413E-8A8F-F12502F130DC}"/>
              </a:ext>
            </a:extLst>
          </p:cNvPr>
          <p:cNvSpPr txBox="1"/>
          <p:nvPr/>
        </p:nvSpPr>
        <p:spPr>
          <a:xfrm>
            <a:off x="383332" y="4728906"/>
            <a:ext cx="1163229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uniquely set apart from all others for a purpose</a:t>
            </a:r>
          </a:p>
        </p:txBody>
      </p:sp>
      <p:sp>
        <p:nvSpPr>
          <p:cNvPr id="4" name="Footer Placeholder 3"/>
          <p:cNvSpPr>
            <a:spLocks noGrp="1"/>
          </p:cNvSpPr>
          <p:nvPr>
            <p:ph type="ftr" sz="quarter" idx="11"/>
          </p:nvPr>
        </p:nvSpPr>
        <p:spPr>
          <a:xfrm>
            <a:off x="10950939" y="-51367"/>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The Kingdom realized</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7" name="Rectangle 6">
            <a:extLst>
              <a:ext uri="{FF2B5EF4-FFF2-40B4-BE49-F238E27FC236}">
                <a16:creationId xmlns:a16="http://schemas.microsoft.com/office/drawing/2014/main" id="{4ABD4678-3B51-49D6-ABC0-065130B6DED5}"/>
              </a:ext>
            </a:extLst>
          </p:cNvPr>
          <p:cNvSpPr/>
          <p:nvPr/>
        </p:nvSpPr>
        <p:spPr>
          <a:xfrm>
            <a:off x="383333" y="992640"/>
            <a:ext cx="11704213"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you are a chosen generation, a royal priesthood, a holy nation, His own special people, that you may proclaim the praises of Him who called you out of darkness into His marvelous light; </a:t>
            </a:r>
            <a:r>
              <a:rPr lang="en-US" sz="2000" dirty="0">
                <a:latin typeface="Times New Roman" panose="02020603050405020304" pitchFamily="18" charset="0"/>
                <a:cs typeface="Times New Roman" panose="02020603050405020304" pitchFamily="18" charset="0"/>
              </a:rPr>
              <a:t>(1 Peter 2:9 NKJV)</a:t>
            </a:r>
          </a:p>
        </p:txBody>
      </p:sp>
      <p:sp>
        <p:nvSpPr>
          <p:cNvPr id="15" name="TextBox 14">
            <a:extLst>
              <a:ext uri="{FF2B5EF4-FFF2-40B4-BE49-F238E27FC236}">
                <a16:creationId xmlns:a16="http://schemas.microsoft.com/office/drawing/2014/main" id="{D2BD9B88-312D-4CCD-9725-C8CF482CBC04}"/>
              </a:ext>
            </a:extLst>
          </p:cNvPr>
          <p:cNvSpPr txBox="1"/>
          <p:nvPr/>
        </p:nvSpPr>
        <p:spPr>
          <a:xfrm>
            <a:off x="61409" y="6125459"/>
            <a:ext cx="12130591"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My ultimate ambassadorial purpose is to reflect Christ </a:t>
            </a:r>
            <a:endParaRPr lang="en-US" sz="20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B8BCF584-9291-4A0A-8AFC-4CD99A2C0270}"/>
              </a:ext>
            </a:extLst>
          </p:cNvPr>
          <p:cNvSpPr txBox="1"/>
          <p:nvPr/>
        </p:nvSpPr>
        <p:spPr>
          <a:xfrm>
            <a:off x="406449" y="4138046"/>
            <a:ext cx="1170421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am a royal representative of Christ in </a:t>
            </a:r>
            <a:r>
              <a:rPr lang="en-US" sz="4000" b="1" dirty="0">
                <a:latin typeface="Times New Roman" panose="02020603050405020304" pitchFamily="18" charset="0"/>
                <a:cs typeface="Times New Roman" panose="02020603050405020304" pitchFamily="18" charset="0"/>
              </a:rPr>
              <a:t>my</a:t>
            </a:r>
            <a:r>
              <a:rPr kumimoji="0" lang="en-US" sz="4000" b="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building</a:t>
            </a:r>
          </a:p>
        </p:txBody>
      </p:sp>
    </p:spTree>
    <p:extLst>
      <p:ext uri="{BB962C8B-B14F-4D97-AF65-F5344CB8AC3E}">
        <p14:creationId xmlns:p14="http://schemas.microsoft.com/office/powerpoint/2010/main" val="18282033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71D72-5B02-4799-9684-2817976C361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WE REALIZE, WE REFLECT</a:t>
            </a:r>
            <a:endParaRPr lang="en-US" dirty="0"/>
          </a:p>
        </p:txBody>
      </p:sp>
      <p:sp>
        <p:nvSpPr>
          <p:cNvPr id="4" name="Footer Placeholder 3">
            <a:extLst>
              <a:ext uri="{FF2B5EF4-FFF2-40B4-BE49-F238E27FC236}">
                <a16:creationId xmlns:a16="http://schemas.microsoft.com/office/drawing/2014/main" id="{E8922295-232A-4C53-83DC-D1579C243955}"/>
              </a:ext>
            </a:extLst>
          </p:cNvPr>
          <p:cNvSpPr>
            <a:spLocks noGrp="1"/>
          </p:cNvSpPr>
          <p:nvPr>
            <p:ph type="ftr" sz="quarter" idx="11"/>
          </p:nvPr>
        </p:nvSpPr>
        <p:spPr>
          <a:xfrm>
            <a:off x="5254626" y="6412394"/>
            <a:ext cx="1130763" cy="365125"/>
          </a:xfrm>
        </p:spPr>
        <p:txBody>
          <a:bodyPr/>
          <a:lstStyle/>
          <a:p>
            <a:r>
              <a:rPr lang="en-US"/>
              <a:t>Vernard T. Gant</a:t>
            </a:r>
          </a:p>
        </p:txBody>
      </p:sp>
      <p:sp>
        <p:nvSpPr>
          <p:cNvPr id="5" name="Content Placeholder 4">
            <a:extLst>
              <a:ext uri="{FF2B5EF4-FFF2-40B4-BE49-F238E27FC236}">
                <a16:creationId xmlns:a16="http://schemas.microsoft.com/office/drawing/2014/main" id="{F88EAB18-7E0F-4277-8B4A-1531E0213908}"/>
              </a:ext>
            </a:extLst>
          </p:cNvPr>
          <p:cNvSpPr>
            <a:spLocks noGrp="1"/>
          </p:cNvSpPr>
          <p:nvPr>
            <p:ph idx="1"/>
          </p:nvPr>
        </p:nvSpPr>
        <p:spPr>
          <a:xfrm>
            <a:off x="914400" y="2095500"/>
            <a:ext cx="10353675" cy="3512308"/>
          </a:xfrm>
          <a:prstGeom prst="rect">
            <a:avLst/>
          </a:prstGeom>
        </p:spPr>
        <p:txBody>
          <a:bodyPr wrap="square">
            <a:spAutoFit/>
          </a:bodyPr>
          <a:lstStyle/>
          <a:p>
            <a:pPr marL="0" indent="0">
              <a:buNone/>
            </a:pPr>
            <a:r>
              <a:rPr lang="en-US" sz="4000" b="1" i="1" dirty="0">
                <a:solidFill>
                  <a:srgbClr val="FAA336"/>
                </a:solidFill>
                <a:latin typeface="Times New Roman" panose="02020603050405020304" pitchFamily="18" charset="0"/>
                <a:cs typeface="Times New Roman" panose="02020603050405020304" pitchFamily="18" charset="0"/>
              </a:rPr>
              <a:t>And we, who with unveiled faces all reflect the Lord's glory, are being transformed into his likeness with ever-increasing glory, which comes from the Lord, who is the Spirit.</a:t>
            </a:r>
          </a:p>
          <a:p>
            <a:pPr marL="0" indent="0">
              <a:buNone/>
            </a:pPr>
            <a:r>
              <a:rPr lang="en-US" dirty="0">
                <a:latin typeface="Times New Roman" panose="02020603050405020304" pitchFamily="18" charset="0"/>
                <a:cs typeface="Times New Roman" panose="02020603050405020304" pitchFamily="18" charset="0"/>
              </a:rPr>
              <a:t>(2 Corinthians 3:18 (NIV)</a:t>
            </a:r>
          </a:p>
        </p:txBody>
      </p:sp>
    </p:spTree>
    <p:extLst>
      <p:ext uri="{BB962C8B-B14F-4D97-AF65-F5344CB8AC3E}">
        <p14:creationId xmlns:p14="http://schemas.microsoft.com/office/powerpoint/2010/main" val="36482976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4020</TotalTime>
  <Words>2290</Words>
  <Application>Microsoft Office PowerPoint</Application>
  <PresentationFormat>Widescreen</PresentationFormat>
  <Paragraphs>201</Paragraphs>
  <Slides>31</Slides>
  <Notes>0</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Bookman Old Style</vt:lpstr>
      <vt:lpstr>Calibri</vt:lpstr>
      <vt:lpstr>Rockwell</vt:lpstr>
      <vt:lpstr>Times New Roman</vt:lpstr>
      <vt:lpstr>Damask</vt:lpstr>
      <vt:lpstr>Kingdom-class educators engaged in  power educating</vt:lpstr>
      <vt:lpstr>The Kingdom sought </vt:lpstr>
      <vt:lpstr>The Kingdom sought   </vt:lpstr>
      <vt:lpstr>The Kingdom sought </vt:lpstr>
      <vt:lpstr>The Kingdom sought</vt:lpstr>
      <vt:lpstr>The Kingdom sought </vt:lpstr>
      <vt:lpstr>PowerPoint Presentation</vt:lpstr>
      <vt:lpstr>The Kingdom sought </vt:lpstr>
      <vt:lpstr>The Kingdom sought </vt:lpstr>
      <vt:lpstr>The Kingdom sought </vt:lpstr>
      <vt:lpstr>The Kingdom sought </vt:lpstr>
      <vt:lpstr>The Kingdom sought </vt:lpstr>
      <vt:lpstr>The Kingdom sought </vt:lpstr>
      <vt:lpstr>The Kingdom sought </vt:lpstr>
      <vt:lpstr>The Kingdom sought </vt:lpstr>
      <vt:lpstr>The Kingdom sought </vt:lpstr>
      <vt:lpstr>The Kingdom sought</vt:lpstr>
      <vt:lpstr>The Kingdom sought </vt:lpstr>
      <vt:lpstr>The Kingdom sought</vt:lpstr>
      <vt:lpstr>The Kingdom sought </vt:lpstr>
      <vt:lpstr>The Kingdom sought </vt:lpstr>
      <vt:lpstr>The Kingdom sought </vt:lpstr>
      <vt:lpstr>The Kingdom sought</vt:lpstr>
      <vt:lpstr>The Kingdom sought </vt:lpstr>
      <vt:lpstr>The Kingdom realized </vt:lpstr>
      <vt:lpstr>The Kingdom realized </vt:lpstr>
      <vt:lpstr>The Kingdom realized </vt:lpstr>
      <vt:lpstr>The Kingdom realized </vt:lpstr>
      <vt:lpstr>The Kingdom realized </vt:lpstr>
      <vt:lpstr>The Kingdom realized </vt:lpstr>
      <vt:lpstr>WHAT WE REALIZE, WE REFLECT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Cynthia Gant</dc:creator>
  <cp:lastModifiedBy>Vernard Gant</cp:lastModifiedBy>
  <cp:revision>109</cp:revision>
  <dcterms:created xsi:type="dcterms:W3CDTF">2020-11-09T20:09:13Z</dcterms:created>
  <dcterms:modified xsi:type="dcterms:W3CDTF">2021-02-02T23:45:15Z</dcterms:modified>
</cp:coreProperties>
</file>